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9"/>
  </p:notesMasterIdLst>
  <p:handoutMasterIdLst>
    <p:handoutMasterId r:id="rId30"/>
  </p:handoutMasterIdLst>
  <p:sldIdLst>
    <p:sldId id="284" r:id="rId2"/>
    <p:sldId id="524" r:id="rId3"/>
    <p:sldId id="525" r:id="rId4"/>
    <p:sldId id="526" r:id="rId5"/>
    <p:sldId id="527" r:id="rId6"/>
    <p:sldId id="528" r:id="rId7"/>
    <p:sldId id="530" r:id="rId8"/>
    <p:sldId id="532" r:id="rId9"/>
    <p:sldId id="531" r:id="rId10"/>
    <p:sldId id="552" r:id="rId11"/>
    <p:sldId id="536" r:id="rId12"/>
    <p:sldId id="537" r:id="rId13"/>
    <p:sldId id="538" r:id="rId14"/>
    <p:sldId id="539" r:id="rId15"/>
    <p:sldId id="533" r:id="rId16"/>
    <p:sldId id="541" r:id="rId17"/>
    <p:sldId id="542" r:id="rId18"/>
    <p:sldId id="543" r:id="rId19"/>
    <p:sldId id="549" r:id="rId20"/>
    <p:sldId id="551" r:id="rId21"/>
    <p:sldId id="529" r:id="rId22"/>
    <p:sldId id="544" r:id="rId23"/>
    <p:sldId id="545" r:id="rId24"/>
    <p:sldId id="550" r:id="rId25"/>
    <p:sldId id="540" r:id="rId26"/>
    <p:sldId id="547" r:id="rId27"/>
    <p:sldId id="548" r:id="rId28"/>
  </p:sldIdLst>
  <p:sldSz cx="9144000" cy="5143500" type="screen16x9"/>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6210EC69-9064-4347-8496-AA97D7ABC96F}">
          <p14:sldIdLst>
            <p14:sldId id="284"/>
            <p14:sldId id="524"/>
            <p14:sldId id="525"/>
            <p14:sldId id="526"/>
            <p14:sldId id="527"/>
          </p14:sldIdLst>
        </p14:section>
        <p14:section name="未命名的章節" id="{A793234B-F328-4C89-B4DE-D294D574A164}">
          <p14:sldIdLst>
            <p14:sldId id="528"/>
            <p14:sldId id="530"/>
            <p14:sldId id="532"/>
            <p14:sldId id="531"/>
            <p14:sldId id="552"/>
            <p14:sldId id="536"/>
            <p14:sldId id="537"/>
            <p14:sldId id="538"/>
            <p14:sldId id="539"/>
            <p14:sldId id="533"/>
            <p14:sldId id="541"/>
            <p14:sldId id="542"/>
            <p14:sldId id="543"/>
            <p14:sldId id="549"/>
            <p14:sldId id="551"/>
            <p14:sldId id="529"/>
            <p14:sldId id="544"/>
            <p14:sldId id="545"/>
            <p14:sldId id="550"/>
            <p14:sldId id="540"/>
            <p14:sldId id="547"/>
            <p14:sldId id="548"/>
          </p14:sldIdLst>
        </p14:section>
      </p14:sectionLst>
    </p:ext>
    <p:ext uri="{EFAFB233-063F-42B5-8137-9DF3F51BA10A}">
      <p15:sldGuideLst xmlns:p15="http://schemas.microsoft.com/office/powerpoint/2012/main">
        <p15:guide id="1" orient="horz" pos="1544">
          <p15:clr>
            <a:srgbClr val="A4A3A4"/>
          </p15:clr>
        </p15:guide>
        <p15:guide id="2" pos="2872">
          <p15:clr>
            <a:srgbClr val="A4A3A4"/>
          </p15:clr>
        </p15:guide>
      </p15:sldGuideLst>
    </p:ext>
    <p:ext uri="{2D200454-40CA-4A62-9FC3-DE9A4176ACB9}">
      <p15:notesGuideLst xmlns:p15="http://schemas.microsoft.com/office/powerpoint/2012/main">
        <p15:guide id="1" orient="horz" pos="3128">
          <p15:clr>
            <a:srgbClr val="A4A3A4"/>
          </p15:clr>
        </p15:guide>
        <p15:guide id="2" pos="21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FFFF"/>
    <a:srgbClr val="9BBB59"/>
    <a:srgbClr val="8064A2"/>
    <a:srgbClr val="C0504D"/>
    <a:srgbClr val="4E81BD"/>
    <a:srgbClr val="0066CC"/>
    <a:srgbClr val="0000FF"/>
    <a:srgbClr val="00CC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01" autoAdjust="0"/>
    <p:restoredTop sz="87182" autoAdjust="0"/>
  </p:normalViewPr>
  <p:slideViewPr>
    <p:cSldViewPr>
      <p:cViewPr>
        <p:scale>
          <a:sx n="129" d="100"/>
          <a:sy n="129" d="100"/>
        </p:scale>
        <p:origin x="712" y="64"/>
      </p:cViewPr>
      <p:guideLst>
        <p:guide orient="horz" pos="1544"/>
        <p:guide pos="287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16"/>
    </p:cViewPr>
  </p:sorterViewPr>
  <p:notesViewPr>
    <p:cSldViewPr showGuides="1">
      <p:cViewPr varScale="1">
        <p:scale>
          <a:sx n="50" d="100"/>
          <a:sy n="50" d="100"/>
        </p:scale>
        <p:origin x="-2700" y="-84"/>
      </p:cViewPr>
      <p:guideLst>
        <p:guide orient="horz" pos="3128"/>
        <p:guide pos="21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2945659" cy="496491"/>
          </a:xfrm>
          <a:prstGeom prst="rect">
            <a:avLst/>
          </a:prstGeom>
        </p:spPr>
        <p:txBody>
          <a:bodyPr vert="horz" lIns="91441" tIns="45719" rIns="91441" bIns="45719" rtlCol="0"/>
          <a:lstStyle>
            <a:lvl1pPr algn="l">
              <a:defRPr sz="1200"/>
            </a:lvl1pPr>
          </a:lstStyle>
          <a:p>
            <a:endParaRPr lang="zh-TW" altLang="en-US"/>
          </a:p>
        </p:txBody>
      </p:sp>
      <p:sp>
        <p:nvSpPr>
          <p:cNvPr id="3" name="日期版面配置區 2"/>
          <p:cNvSpPr>
            <a:spLocks noGrp="1"/>
          </p:cNvSpPr>
          <p:nvPr>
            <p:ph type="dt" sz="quarter" idx="1"/>
          </p:nvPr>
        </p:nvSpPr>
        <p:spPr>
          <a:xfrm>
            <a:off x="3850446" y="2"/>
            <a:ext cx="2945659" cy="496491"/>
          </a:xfrm>
          <a:prstGeom prst="rect">
            <a:avLst/>
          </a:prstGeom>
        </p:spPr>
        <p:txBody>
          <a:bodyPr vert="horz" lIns="91441" tIns="45719" rIns="91441" bIns="45719" rtlCol="0"/>
          <a:lstStyle>
            <a:lvl1pPr algn="r">
              <a:defRPr sz="1200"/>
            </a:lvl1pPr>
          </a:lstStyle>
          <a:p>
            <a:fld id="{23923F2F-60FF-4F5B-9838-51A198662463}" type="datetimeFigureOut">
              <a:rPr lang="zh-TW" altLang="en-US" smtClean="0"/>
              <a:t>2023/9/28</a:t>
            </a:fld>
            <a:endParaRPr lang="zh-TW" altLang="en-US"/>
          </a:p>
        </p:txBody>
      </p:sp>
      <p:sp>
        <p:nvSpPr>
          <p:cNvPr id="4" name="頁尾版面配置區 3"/>
          <p:cNvSpPr>
            <a:spLocks noGrp="1"/>
          </p:cNvSpPr>
          <p:nvPr>
            <p:ph type="ftr" sz="quarter" idx="2"/>
          </p:nvPr>
        </p:nvSpPr>
        <p:spPr>
          <a:xfrm>
            <a:off x="2" y="9431600"/>
            <a:ext cx="2945659" cy="496491"/>
          </a:xfrm>
          <a:prstGeom prst="rect">
            <a:avLst/>
          </a:prstGeom>
        </p:spPr>
        <p:txBody>
          <a:bodyPr vert="horz" lIns="91441" tIns="45719" rIns="91441" bIns="45719"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6" y="9431600"/>
            <a:ext cx="2945659" cy="496491"/>
          </a:xfrm>
          <a:prstGeom prst="rect">
            <a:avLst/>
          </a:prstGeom>
        </p:spPr>
        <p:txBody>
          <a:bodyPr vert="horz" lIns="91441" tIns="45719" rIns="91441" bIns="45719" rtlCol="0" anchor="b"/>
          <a:lstStyle>
            <a:lvl1pPr algn="r">
              <a:defRPr sz="1200"/>
            </a:lvl1pPr>
          </a:lstStyle>
          <a:p>
            <a:fld id="{9AC99182-846F-454F-8EA0-AE4112798DA2}" type="slidenum">
              <a:rPr lang="zh-TW" altLang="en-US" smtClean="0"/>
              <a:t>‹#›</a:t>
            </a:fld>
            <a:endParaRPr lang="zh-TW" altLang="en-US"/>
          </a:p>
        </p:txBody>
      </p:sp>
    </p:spTree>
    <p:extLst>
      <p:ext uri="{BB962C8B-B14F-4D97-AF65-F5344CB8AC3E}">
        <p14:creationId xmlns:p14="http://schemas.microsoft.com/office/powerpoint/2010/main" val="3400824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2945659" cy="496491"/>
          </a:xfrm>
          <a:prstGeom prst="rect">
            <a:avLst/>
          </a:prstGeom>
        </p:spPr>
        <p:txBody>
          <a:bodyPr vert="horz" lIns="91441" tIns="45719" rIns="91441" bIns="45719" rtlCol="0"/>
          <a:lstStyle>
            <a:lvl1pPr algn="l">
              <a:defRPr sz="1200"/>
            </a:lvl1pPr>
          </a:lstStyle>
          <a:p>
            <a:endParaRPr lang="zh-TW" altLang="en-US"/>
          </a:p>
        </p:txBody>
      </p:sp>
      <p:sp>
        <p:nvSpPr>
          <p:cNvPr id="3" name="日期版面配置區 2"/>
          <p:cNvSpPr>
            <a:spLocks noGrp="1"/>
          </p:cNvSpPr>
          <p:nvPr>
            <p:ph type="dt" idx="1"/>
          </p:nvPr>
        </p:nvSpPr>
        <p:spPr>
          <a:xfrm>
            <a:off x="3850446" y="2"/>
            <a:ext cx="2945659" cy="496491"/>
          </a:xfrm>
          <a:prstGeom prst="rect">
            <a:avLst/>
          </a:prstGeom>
        </p:spPr>
        <p:txBody>
          <a:bodyPr vert="horz" lIns="91441" tIns="45719" rIns="91441" bIns="45719" rtlCol="0"/>
          <a:lstStyle>
            <a:lvl1pPr algn="r">
              <a:defRPr sz="1200"/>
            </a:lvl1pPr>
          </a:lstStyle>
          <a:p>
            <a:fld id="{4E087798-0C2F-405F-BDBB-23103779A1FF}" type="datetimeFigureOut">
              <a:rPr lang="zh-TW" altLang="en-US" smtClean="0"/>
              <a:t>2023/9/28</a:t>
            </a:fld>
            <a:endParaRPr lang="zh-TW" altLang="en-US"/>
          </a:p>
        </p:txBody>
      </p:sp>
      <p:sp>
        <p:nvSpPr>
          <p:cNvPr id="4" name="投影片圖像版面配置區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1441" tIns="45719" rIns="91441" bIns="45719" rtlCol="0" anchor="ctr"/>
          <a:lstStyle/>
          <a:p>
            <a:endParaRPr lang="zh-TW" altLang="en-US"/>
          </a:p>
        </p:txBody>
      </p:sp>
      <p:sp>
        <p:nvSpPr>
          <p:cNvPr id="5" name="備忘稿版面配置區 4"/>
          <p:cNvSpPr>
            <a:spLocks noGrp="1"/>
          </p:cNvSpPr>
          <p:nvPr>
            <p:ph type="body" sz="quarter" idx="3"/>
          </p:nvPr>
        </p:nvSpPr>
        <p:spPr>
          <a:xfrm>
            <a:off x="679768" y="4716663"/>
            <a:ext cx="5438140" cy="4468415"/>
          </a:xfrm>
          <a:prstGeom prst="rect">
            <a:avLst/>
          </a:prstGeom>
        </p:spPr>
        <p:txBody>
          <a:bodyPr vert="horz" lIns="91441" tIns="45719" rIns="91441" bIns="45719"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31600"/>
            <a:ext cx="2945659" cy="496491"/>
          </a:xfrm>
          <a:prstGeom prst="rect">
            <a:avLst/>
          </a:prstGeom>
        </p:spPr>
        <p:txBody>
          <a:bodyPr vert="horz" lIns="91441" tIns="45719" rIns="91441" bIns="45719"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6" y="9431600"/>
            <a:ext cx="2945659" cy="496491"/>
          </a:xfrm>
          <a:prstGeom prst="rect">
            <a:avLst/>
          </a:prstGeom>
        </p:spPr>
        <p:txBody>
          <a:bodyPr vert="horz" lIns="91441" tIns="45719" rIns="91441" bIns="45719" rtlCol="0" anchor="b"/>
          <a:lstStyle>
            <a:lvl1pPr algn="r">
              <a:defRPr sz="1200"/>
            </a:lvl1pPr>
          </a:lstStyle>
          <a:p>
            <a:fld id="{D314E538-A9D7-4568-8619-8BC98E83C88A}" type="slidenum">
              <a:rPr lang="zh-TW" altLang="en-US" smtClean="0"/>
              <a:t>‹#›</a:t>
            </a:fld>
            <a:endParaRPr lang="zh-TW" altLang="en-US"/>
          </a:p>
        </p:txBody>
      </p:sp>
    </p:spTree>
    <p:extLst>
      <p:ext uri="{BB962C8B-B14F-4D97-AF65-F5344CB8AC3E}">
        <p14:creationId xmlns:p14="http://schemas.microsoft.com/office/powerpoint/2010/main" val="114334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a:t>
            </a:fld>
            <a:endParaRPr lang="zh-TW" altLang="en-US"/>
          </a:p>
        </p:txBody>
      </p:sp>
    </p:spTree>
    <p:extLst>
      <p:ext uri="{BB962C8B-B14F-4D97-AF65-F5344CB8AC3E}">
        <p14:creationId xmlns:p14="http://schemas.microsoft.com/office/powerpoint/2010/main" val="4276254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10</a:t>
            </a:fld>
            <a:endParaRPr lang="zh-TW" altLang="en-US"/>
          </a:p>
        </p:txBody>
      </p:sp>
    </p:spTree>
    <p:extLst>
      <p:ext uri="{BB962C8B-B14F-4D97-AF65-F5344CB8AC3E}">
        <p14:creationId xmlns:p14="http://schemas.microsoft.com/office/powerpoint/2010/main" val="335532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11</a:t>
            </a:fld>
            <a:endParaRPr lang="zh-TW" altLang="en-US"/>
          </a:p>
        </p:txBody>
      </p:sp>
    </p:spTree>
    <p:extLst>
      <p:ext uri="{BB962C8B-B14F-4D97-AF65-F5344CB8AC3E}">
        <p14:creationId xmlns:p14="http://schemas.microsoft.com/office/powerpoint/2010/main" val="213505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12</a:t>
            </a:fld>
            <a:endParaRPr lang="zh-TW" altLang="en-US"/>
          </a:p>
        </p:txBody>
      </p:sp>
    </p:spTree>
    <p:extLst>
      <p:ext uri="{BB962C8B-B14F-4D97-AF65-F5344CB8AC3E}">
        <p14:creationId xmlns:p14="http://schemas.microsoft.com/office/powerpoint/2010/main" val="140709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13</a:t>
            </a:fld>
            <a:endParaRPr lang="zh-TW" altLang="en-US"/>
          </a:p>
        </p:txBody>
      </p:sp>
    </p:spTree>
    <p:extLst>
      <p:ext uri="{BB962C8B-B14F-4D97-AF65-F5344CB8AC3E}">
        <p14:creationId xmlns:p14="http://schemas.microsoft.com/office/powerpoint/2010/main" val="248151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14</a:t>
            </a:fld>
            <a:endParaRPr lang="zh-TW" altLang="en-US"/>
          </a:p>
        </p:txBody>
      </p:sp>
    </p:spTree>
    <p:extLst>
      <p:ext uri="{BB962C8B-B14F-4D97-AF65-F5344CB8AC3E}">
        <p14:creationId xmlns:p14="http://schemas.microsoft.com/office/powerpoint/2010/main" val="420351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15</a:t>
            </a:fld>
            <a:endParaRPr lang="zh-TW" altLang="en-US"/>
          </a:p>
        </p:txBody>
      </p:sp>
    </p:spTree>
    <p:extLst>
      <p:ext uri="{BB962C8B-B14F-4D97-AF65-F5344CB8AC3E}">
        <p14:creationId xmlns:p14="http://schemas.microsoft.com/office/powerpoint/2010/main" val="308666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16</a:t>
            </a:fld>
            <a:endParaRPr lang="zh-TW" altLang="en-US"/>
          </a:p>
        </p:txBody>
      </p:sp>
    </p:spTree>
    <p:extLst>
      <p:ext uri="{BB962C8B-B14F-4D97-AF65-F5344CB8AC3E}">
        <p14:creationId xmlns:p14="http://schemas.microsoft.com/office/powerpoint/2010/main" val="149368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17</a:t>
            </a:fld>
            <a:endParaRPr lang="zh-TW" altLang="en-US"/>
          </a:p>
        </p:txBody>
      </p:sp>
    </p:spTree>
    <p:extLst>
      <p:ext uri="{BB962C8B-B14F-4D97-AF65-F5344CB8AC3E}">
        <p14:creationId xmlns:p14="http://schemas.microsoft.com/office/powerpoint/2010/main" val="329701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18</a:t>
            </a:fld>
            <a:endParaRPr lang="zh-TW" altLang="en-US"/>
          </a:p>
        </p:txBody>
      </p:sp>
    </p:spTree>
    <p:extLst>
      <p:ext uri="{BB962C8B-B14F-4D97-AF65-F5344CB8AC3E}">
        <p14:creationId xmlns:p14="http://schemas.microsoft.com/office/powerpoint/2010/main" val="422361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19</a:t>
            </a:fld>
            <a:endParaRPr lang="zh-TW" altLang="en-US"/>
          </a:p>
        </p:txBody>
      </p:sp>
    </p:spTree>
    <p:extLst>
      <p:ext uri="{BB962C8B-B14F-4D97-AF65-F5344CB8AC3E}">
        <p14:creationId xmlns:p14="http://schemas.microsoft.com/office/powerpoint/2010/main" val="13422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a:t>
            </a:fld>
            <a:endParaRPr lang="zh-TW" altLang="en-US"/>
          </a:p>
        </p:txBody>
      </p:sp>
    </p:spTree>
    <p:extLst>
      <p:ext uri="{BB962C8B-B14F-4D97-AF65-F5344CB8AC3E}">
        <p14:creationId xmlns:p14="http://schemas.microsoft.com/office/powerpoint/2010/main" val="3975544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20</a:t>
            </a:fld>
            <a:endParaRPr lang="zh-TW" altLang="en-US"/>
          </a:p>
        </p:txBody>
      </p:sp>
    </p:spTree>
    <p:extLst>
      <p:ext uri="{BB962C8B-B14F-4D97-AF65-F5344CB8AC3E}">
        <p14:creationId xmlns:p14="http://schemas.microsoft.com/office/powerpoint/2010/main" val="2540241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21</a:t>
            </a:fld>
            <a:endParaRPr lang="zh-TW" altLang="en-US"/>
          </a:p>
        </p:txBody>
      </p:sp>
    </p:spTree>
    <p:extLst>
      <p:ext uri="{BB962C8B-B14F-4D97-AF65-F5344CB8AC3E}">
        <p14:creationId xmlns:p14="http://schemas.microsoft.com/office/powerpoint/2010/main" val="769986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22</a:t>
            </a:fld>
            <a:endParaRPr lang="zh-TW" altLang="en-US"/>
          </a:p>
        </p:txBody>
      </p:sp>
    </p:spTree>
    <p:extLst>
      <p:ext uri="{BB962C8B-B14F-4D97-AF65-F5344CB8AC3E}">
        <p14:creationId xmlns:p14="http://schemas.microsoft.com/office/powerpoint/2010/main" val="218242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23</a:t>
            </a:fld>
            <a:endParaRPr lang="zh-TW" altLang="en-US"/>
          </a:p>
        </p:txBody>
      </p:sp>
    </p:spTree>
    <p:extLst>
      <p:ext uri="{BB962C8B-B14F-4D97-AF65-F5344CB8AC3E}">
        <p14:creationId xmlns:p14="http://schemas.microsoft.com/office/powerpoint/2010/main" val="1656639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24</a:t>
            </a:fld>
            <a:endParaRPr lang="zh-TW" altLang="en-US"/>
          </a:p>
        </p:txBody>
      </p:sp>
    </p:spTree>
    <p:extLst>
      <p:ext uri="{BB962C8B-B14F-4D97-AF65-F5344CB8AC3E}">
        <p14:creationId xmlns:p14="http://schemas.microsoft.com/office/powerpoint/2010/main" val="74330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25</a:t>
            </a:fld>
            <a:endParaRPr lang="zh-TW" altLang="en-US"/>
          </a:p>
        </p:txBody>
      </p:sp>
    </p:spTree>
    <p:extLst>
      <p:ext uri="{BB962C8B-B14F-4D97-AF65-F5344CB8AC3E}">
        <p14:creationId xmlns:p14="http://schemas.microsoft.com/office/powerpoint/2010/main" val="1303692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26</a:t>
            </a:fld>
            <a:endParaRPr lang="zh-TW" altLang="en-US"/>
          </a:p>
        </p:txBody>
      </p:sp>
    </p:spTree>
    <p:extLst>
      <p:ext uri="{BB962C8B-B14F-4D97-AF65-F5344CB8AC3E}">
        <p14:creationId xmlns:p14="http://schemas.microsoft.com/office/powerpoint/2010/main" val="144221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27</a:t>
            </a:fld>
            <a:endParaRPr lang="zh-TW" altLang="en-US"/>
          </a:p>
        </p:txBody>
      </p:sp>
    </p:spTree>
    <p:extLst>
      <p:ext uri="{BB962C8B-B14F-4D97-AF65-F5344CB8AC3E}">
        <p14:creationId xmlns:p14="http://schemas.microsoft.com/office/powerpoint/2010/main" val="18051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3</a:t>
            </a:fld>
            <a:endParaRPr lang="zh-TW" altLang="en-US"/>
          </a:p>
        </p:txBody>
      </p:sp>
    </p:spTree>
    <p:extLst>
      <p:ext uri="{BB962C8B-B14F-4D97-AF65-F5344CB8AC3E}">
        <p14:creationId xmlns:p14="http://schemas.microsoft.com/office/powerpoint/2010/main" val="291165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4</a:t>
            </a:fld>
            <a:endParaRPr lang="zh-TW" altLang="en-US"/>
          </a:p>
        </p:txBody>
      </p:sp>
    </p:spTree>
    <p:extLst>
      <p:ext uri="{BB962C8B-B14F-4D97-AF65-F5344CB8AC3E}">
        <p14:creationId xmlns:p14="http://schemas.microsoft.com/office/powerpoint/2010/main" val="234214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5</a:t>
            </a:fld>
            <a:endParaRPr lang="zh-TW" altLang="en-US"/>
          </a:p>
        </p:txBody>
      </p:sp>
    </p:spTree>
    <p:extLst>
      <p:ext uri="{BB962C8B-B14F-4D97-AF65-F5344CB8AC3E}">
        <p14:creationId xmlns:p14="http://schemas.microsoft.com/office/powerpoint/2010/main" val="101587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6</a:t>
            </a:fld>
            <a:endParaRPr lang="zh-TW" altLang="en-US"/>
          </a:p>
        </p:txBody>
      </p:sp>
    </p:spTree>
    <p:extLst>
      <p:ext uri="{BB962C8B-B14F-4D97-AF65-F5344CB8AC3E}">
        <p14:creationId xmlns:p14="http://schemas.microsoft.com/office/powerpoint/2010/main" val="198290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7</a:t>
            </a:fld>
            <a:endParaRPr lang="zh-TW" altLang="en-US"/>
          </a:p>
        </p:txBody>
      </p:sp>
    </p:spTree>
    <p:extLst>
      <p:ext uri="{BB962C8B-B14F-4D97-AF65-F5344CB8AC3E}">
        <p14:creationId xmlns:p14="http://schemas.microsoft.com/office/powerpoint/2010/main" val="107134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8</a:t>
            </a:fld>
            <a:endParaRPr lang="zh-TW" altLang="en-US"/>
          </a:p>
        </p:txBody>
      </p:sp>
    </p:spTree>
    <p:extLst>
      <p:ext uri="{BB962C8B-B14F-4D97-AF65-F5344CB8AC3E}">
        <p14:creationId xmlns:p14="http://schemas.microsoft.com/office/powerpoint/2010/main" val="215145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D314E538-A9D7-4568-8619-8BC98E83C88A}" type="slidenum">
              <a:rPr lang="zh-TW" altLang="en-US" smtClean="0"/>
              <a:t>9</a:t>
            </a:fld>
            <a:endParaRPr lang="zh-TW" altLang="en-US"/>
          </a:p>
        </p:txBody>
      </p:sp>
    </p:spTree>
    <p:extLst>
      <p:ext uri="{BB962C8B-B14F-4D97-AF65-F5344CB8AC3E}">
        <p14:creationId xmlns:p14="http://schemas.microsoft.com/office/powerpoint/2010/main" val="658056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32" name="文字版面配置區 31"/>
          <p:cNvSpPr>
            <a:spLocks noGrp="1"/>
          </p:cNvSpPr>
          <p:nvPr>
            <p:ph type="body" sz="quarter" idx="13" hasCustomPrompt="1"/>
          </p:nvPr>
        </p:nvSpPr>
        <p:spPr>
          <a:xfrm>
            <a:off x="998946" y="1851671"/>
            <a:ext cx="7173454" cy="1440160"/>
          </a:xfrm>
        </p:spPr>
        <p:txBody>
          <a:bodyPr anchor="ctr">
            <a:noAutofit/>
          </a:bodyPr>
          <a:lstStyle>
            <a:lvl1pPr marL="0" indent="0" algn="ctr">
              <a:buNone/>
              <a:defRPr sz="5400" b="1">
                <a:effectLst>
                  <a:outerShdw blurRad="38100" dist="38100" dir="2700000" algn="tl">
                    <a:srgbClr val="000000">
                      <a:alpha val="43137"/>
                    </a:srgbClr>
                  </a:outerShdw>
                </a:effectLst>
              </a:defRPr>
            </a:lvl1pPr>
          </a:lstStyle>
          <a:p>
            <a:pPr lvl="0"/>
            <a:r>
              <a:rPr lang="zh-TW" altLang="en-US" dirty="0"/>
              <a:t>按一下以編輯封面標題</a:t>
            </a:r>
          </a:p>
        </p:txBody>
      </p:sp>
      <p:sp>
        <p:nvSpPr>
          <p:cNvPr id="34" name="文字版面配置區 33"/>
          <p:cNvSpPr>
            <a:spLocks noGrp="1"/>
          </p:cNvSpPr>
          <p:nvPr>
            <p:ph type="body" sz="quarter" idx="14" hasCustomPrompt="1"/>
          </p:nvPr>
        </p:nvSpPr>
        <p:spPr>
          <a:xfrm>
            <a:off x="3017968" y="3291830"/>
            <a:ext cx="3096418" cy="1224136"/>
          </a:xfrm>
        </p:spPr>
        <p:txBody>
          <a:bodyPr/>
          <a:lstStyle>
            <a:lvl1pPr marL="0" indent="0" algn="ctr">
              <a:buNone/>
              <a:defRPr b="1">
                <a:solidFill>
                  <a:schemeClr val="tx1">
                    <a:lumMod val="50000"/>
                    <a:lumOff val="50000"/>
                  </a:schemeClr>
                </a:solidFill>
              </a:defRPr>
            </a:lvl1pPr>
            <a:lvl2pPr marL="457200" indent="0">
              <a:buNone/>
              <a:defRPr/>
            </a:lvl2pPr>
          </a:lstStyle>
          <a:p>
            <a:pPr lvl="0"/>
            <a:r>
              <a:rPr lang="zh-TW" altLang="en-US" dirty="0"/>
              <a:t>按一下以編輯</a:t>
            </a:r>
            <a:endParaRPr lang="en-US" altLang="zh-TW" dirty="0"/>
          </a:p>
          <a:p>
            <a:pPr lvl="0"/>
            <a:r>
              <a:rPr lang="zh-TW" altLang="en-US" dirty="0"/>
              <a:t>單位與姓名</a:t>
            </a:r>
          </a:p>
        </p:txBody>
      </p:sp>
      <p:sp>
        <p:nvSpPr>
          <p:cNvPr id="7" name="矩形 6"/>
          <p:cNvSpPr/>
          <p:nvPr userDrawn="1"/>
        </p:nvSpPr>
        <p:spPr>
          <a:xfrm>
            <a:off x="0" y="-1395"/>
            <a:ext cx="9144000" cy="412905"/>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userDrawn="1"/>
        </p:nvSpPr>
        <p:spPr>
          <a:xfrm>
            <a:off x="7282507" y="4081"/>
            <a:ext cx="1850185" cy="400110"/>
          </a:xfrm>
          <a:prstGeom prst="rect">
            <a:avLst/>
          </a:prstGeom>
          <a:noFill/>
        </p:spPr>
        <p:txBody>
          <a:bodyPr wrap="none" rtlCol="0">
            <a:spAutoFit/>
          </a:bodyPr>
          <a:lstStyle/>
          <a:p>
            <a:pPr algn="ctr"/>
            <a:r>
              <a:rPr lang="en-US" altLang="zh-TW" sz="1000" i="1" dirty="0">
                <a:solidFill>
                  <a:schemeClr val="bg1"/>
                </a:solidFill>
                <a:latin typeface="Arial Black" panose="020B0A04020102020204" pitchFamily="34" charset="0"/>
              </a:rPr>
              <a:t>Changes For The Better</a:t>
            </a:r>
          </a:p>
          <a:p>
            <a:pPr algn="ctr"/>
            <a:r>
              <a:rPr lang="en-US" altLang="zh-TW" sz="1000" i="1" dirty="0">
                <a:solidFill>
                  <a:schemeClr val="bg1"/>
                </a:solidFill>
                <a:latin typeface="Arial Black" panose="020B0A04020102020204" pitchFamily="34" charset="0"/>
              </a:rPr>
              <a:t>Create The Future</a:t>
            </a:r>
            <a:endParaRPr lang="zh-TW" altLang="en-US" sz="1000" i="1" dirty="0">
              <a:solidFill>
                <a:schemeClr val="bg1"/>
              </a:solidFill>
              <a:latin typeface="Arial Black" panose="020B0A04020102020204" pitchFamily="34" charset="0"/>
            </a:endParaRPr>
          </a:p>
        </p:txBody>
      </p:sp>
      <p:pic>
        <p:nvPicPr>
          <p:cNvPr id="10" name="圖片 9"/>
          <p:cNvPicPr>
            <a:picLocks noChangeAspect="1"/>
          </p:cNvPicPr>
          <p:nvPr userDrawn="1"/>
        </p:nvPicPr>
        <p:blipFill>
          <a:blip r:embed="rId2"/>
          <a:srcRect/>
          <a:stretch>
            <a:fillRect/>
          </a:stretch>
        </p:blipFill>
        <p:spPr bwMode="auto">
          <a:xfrm>
            <a:off x="13420" y="30602"/>
            <a:ext cx="1524447" cy="36987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大綱">
    <p:spTree>
      <p:nvGrpSpPr>
        <p:cNvPr id="1" name=""/>
        <p:cNvGrpSpPr/>
        <p:nvPr/>
      </p:nvGrpSpPr>
      <p:grpSpPr>
        <a:xfrm>
          <a:off x="0" y="0"/>
          <a:ext cx="0" cy="0"/>
          <a:chOff x="0" y="0"/>
          <a:chExt cx="0" cy="0"/>
        </a:xfrm>
      </p:grpSpPr>
      <p:cxnSp>
        <p:nvCxnSpPr>
          <p:cNvPr id="19" name="直線接點 18"/>
          <p:cNvCxnSpPr/>
          <p:nvPr userDrawn="1"/>
        </p:nvCxnSpPr>
        <p:spPr>
          <a:xfrm flipH="1">
            <a:off x="1403650" y="843558"/>
            <a:ext cx="6336702"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文字版面配置區 5"/>
          <p:cNvSpPr>
            <a:spLocks noGrp="1"/>
          </p:cNvSpPr>
          <p:nvPr>
            <p:ph type="body" sz="quarter" idx="15" hasCustomPrompt="1"/>
          </p:nvPr>
        </p:nvSpPr>
        <p:spPr>
          <a:xfrm>
            <a:off x="1403648" y="951570"/>
            <a:ext cx="6336704" cy="3780420"/>
          </a:xfrm>
        </p:spPr>
        <p:txBody>
          <a:bodyPr/>
          <a:lstStyle>
            <a:lvl1pPr marL="514350" indent="-514350">
              <a:buFont typeface="+mj-ea"/>
              <a:buAutoNum type="ea1ChtPeriod"/>
              <a:defRPr b="1"/>
            </a:lvl1pPr>
            <a:lvl2pPr>
              <a:defRPr b="1"/>
            </a:lvl2pPr>
          </a:lstStyle>
          <a:p>
            <a:pPr lvl="0"/>
            <a:r>
              <a:rPr lang="zh-TW" altLang="en-US" dirty="0"/>
              <a:t>按一下以編輯大綱內容</a:t>
            </a:r>
            <a:endParaRPr lang="en-US" altLang="zh-TW" dirty="0"/>
          </a:p>
          <a:p>
            <a:pPr lvl="1"/>
            <a:r>
              <a:rPr lang="zh-TW" altLang="en-US" dirty="0"/>
              <a:t>第二層</a:t>
            </a:r>
          </a:p>
        </p:txBody>
      </p:sp>
      <p:sp>
        <p:nvSpPr>
          <p:cNvPr id="7" name="文字方塊 6"/>
          <p:cNvSpPr txBox="1"/>
          <p:nvPr userDrawn="1"/>
        </p:nvSpPr>
        <p:spPr>
          <a:xfrm>
            <a:off x="3347864" y="190278"/>
            <a:ext cx="244169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TW" altLang="en-US" sz="4400" b="1" i="0" dirty="0">
                <a:latin typeface="微軟正黑體" panose="020B0604030504040204" pitchFamily="34" charset="-120"/>
                <a:ea typeface="微軟正黑體" panose="020B0604030504040204" pitchFamily="34" charset="-120"/>
              </a:rPr>
              <a:t>報告大綱</a:t>
            </a:r>
            <a:endParaRPr lang="en-US" altLang="zh-TW" sz="4400" b="1" i="0" dirty="0">
              <a:latin typeface="微軟正黑體" panose="020B0604030504040204" pitchFamily="34" charset="-120"/>
              <a:ea typeface="微軟正黑體" panose="020B0604030504040204" pitchFamily="34" charset="-120"/>
            </a:endParaRPr>
          </a:p>
        </p:txBody>
      </p:sp>
      <p:sp>
        <p:nvSpPr>
          <p:cNvPr id="8" name="矩形 7"/>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7645735" y="-25522"/>
            <a:ext cx="1519968" cy="338554"/>
          </a:xfrm>
          <a:prstGeom prst="rect">
            <a:avLst/>
          </a:prstGeom>
          <a:noFill/>
        </p:spPr>
        <p:txBody>
          <a:bodyPr wrap="none" rtlCol="0">
            <a:spAutoFit/>
          </a:bodyPr>
          <a:lstStyle/>
          <a:p>
            <a:pPr algn="ctr"/>
            <a:r>
              <a:rPr lang="en-US" altLang="zh-TW" sz="800" i="1" dirty="0">
                <a:solidFill>
                  <a:schemeClr val="bg1"/>
                </a:solidFill>
                <a:latin typeface="Arial Black" panose="020B0A04020102020204" pitchFamily="34" charset="0"/>
              </a:rPr>
              <a:t>Changes For The Better</a:t>
            </a:r>
          </a:p>
          <a:p>
            <a:pPr algn="ctr"/>
            <a:r>
              <a:rPr lang="en-US" altLang="zh-TW" sz="800" i="1" dirty="0">
                <a:solidFill>
                  <a:schemeClr val="bg1"/>
                </a:solidFill>
                <a:latin typeface="Arial Black" panose="020B0A04020102020204" pitchFamily="34" charset="0"/>
              </a:rPr>
              <a:t>Create The Future</a:t>
            </a:r>
            <a:endParaRPr lang="zh-TW" altLang="en-US" sz="800" i="1" dirty="0">
              <a:solidFill>
                <a:schemeClr val="bg1"/>
              </a:solidFill>
              <a:latin typeface="Arial Black" panose="020B0A04020102020204" pitchFamily="34" charset="0"/>
            </a:endParaRPr>
          </a:p>
        </p:txBody>
      </p:sp>
      <p:sp>
        <p:nvSpPr>
          <p:cNvPr id="14" name="投影片編號版面配置區 5"/>
          <p:cNvSpPr>
            <a:spLocks noGrp="1"/>
          </p:cNvSpPr>
          <p:nvPr>
            <p:ph type="sldNum" sz="quarter" idx="12"/>
          </p:nvPr>
        </p:nvSpPr>
        <p:spPr>
          <a:xfrm>
            <a:off x="8738120" y="4924483"/>
            <a:ext cx="442392" cy="239555"/>
          </a:xfrm>
          <a:prstGeom prst="rect">
            <a:avLst/>
          </a:prstGeom>
        </p:spPr>
        <p:txBody>
          <a:bodyPr lIns="0" rIns="0" anchor="ctr"/>
          <a:lstStyle>
            <a:lvl1pPr algn="ctr">
              <a:defRPr sz="1200" b="0"/>
            </a:lvl1pPr>
          </a:lstStyle>
          <a:p>
            <a:fld id="{106B5F3D-5F23-45CF-9D9A-D91C2524A4D3}" type="slidenum">
              <a:rPr lang="zh-TW" altLang="en-US" smtClean="0"/>
              <a:t>‹#›</a:t>
            </a:fld>
            <a:endParaRPr lang="zh-TW" altLang="en-US" dirty="0"/>
          </a:p>
        </p:txBody>
      </p:sp>
      <p:pic>
        <p:nvPicPr>
          <p:cNvPr id="12" name="圖片 11"/>
          <p:cNvPicPr>
            <a:picLocks noChangeAspect="1"/>
          </p:cNvPicPr>
          <p:nvPr userDrawn="1"/>
        </p:nvPicPr>
        <p:blipFill>
          <a:blip r:embed="rId2"/>
          <a:srcRect/>
          <a:stretch>
            <a:fillRect/>
          </a:stretch>
        </p:blipFill>
        <p:spPr bwMode="auto">
          <a:xfrm>
            <a:off x="13421" y="22997"/>
            <a:ext cx="958179" cy="232479"/>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主題配置1">
    <p:spTree>
      <p:nvGrpSpPr>
        <p:cNvPr id="1" name=""/>
        <p:cNvGrpSpPr/>
        <p:nvPr/>
      </p:nvGrpSpPr>
      <p:grpSpPr>
        <a:xfrm>
          <a:off x="0" y="0"/>
          <a:ext cx="0" cy="0"/>
          <a:chOff x="0" y="0"/>
          <a:chExt cx="0" cy="0"/>
        </a:xfrm>
      </p:grpSpPr>
      <p:sp>
        <p:nvSpPr>
          <p:cNvPr id="2" name="標題 1"/>
          <p:cNvSpPr>
            <a:spLocks noGrp="1"/>
          </p:cNvSpPr>
          <p:nvPr>
            <p:ph type="title"/>
          </p:nvPr>
        </p:nvSpPr>
        <p:spPr>
          <a:xfrm>
            <a:off x="1691680" y="356001"/>
            <a:ext cx="7452320" cy="379546"/>
          </a:xfrm>
        </p:spPr>
        <p:txBody>
          <a:bodyPr/>
          <a:lstStyle>
            <a:lvl1pPr>
              <a:defRPr sz="3600"/>
            </a:lvl1pPr>
          </a:lstStyle>
          <a:p>
            <a:r>
              <a:rPr lang="zh-TW" altLang="en-US" dirty="0"/>
              <a:t>按一下以編輯母片標題樣式</a:t>
            </a:r>
          </a:p>
        </p:txBody>
      </p:sp>
      <p:sp>
        <p:nvSpPr>
          <p:cNvPr id="4" name="內容版面配置區 3"/>
          <p:cNvSpPr>
            <a:spLocks noGrp="1"/>
          </p:cNvSpPr>
          <p:nvPr>
            <p:ph sz="quarter" idx="10"/>
          </p:nvPr>
        </p:nvSpPr>
        <p:spPr>
          <a:xfrm>
            <a:off x="179512" y="789552"/>
            <a:ext cx="8712968" cy="4104456"/>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矩形 4"/>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flipH="1">
            <a:off x="1670397" y="735546"/>
            <a:ext cx="6552000" cy="34289"/>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投影片編號版面配置區 5"/>
          <p:cNvSpPr>
            <a:spLocks noGrp="1"/>
          </p:cNvSpPr>
          <p:nvPr>
            <p:ph type="sldNum" sz="quarter" idx="12"/>
          </p:nvPr>
        </p:nvSpPr>
        <p:spPr>
          <a:xfrm>
            <a:off x="8738120" y="4924483"/>
            <a:ext cx="442392" cy="239555"/>
          </a:xfrm>
          <a:prstGeom prst="rect">
            <a:avLst/>
          </a:prstGeom>
        </p:spPr>
        <p:txBody>
          <a:bodyPr lIns="0" rIns="0" anchor="ctr"/>
          <a:lstStyle>
            <a:lvl1pPr algn="ctr">
              <a:defRPr sz="1200" b="0"/>
            </a:lvl1pPr>
          </a:lstStyle>
          <a:p>
            <a:fld id="{106B5F3D-5F23-45CF-9D9A-D91C2524A4D3}" type="slidenum">
              <a:rPr lang="zh-TW" altLang="en-US" smtClean="0"/>
              <a:t>‹#›</a:t>
            </a:fld>
            <a:endParaRPr lang="zh-TW" altLang="en-US" dirty="0"/>
          </a:p>
        </p:txBody>
      </p:sp>
      <p:sp>
        <p:nvSpPr>
          <p:cNvPr id="11" name="矩形 10"/>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userDrawn="1"/>
        </p:nvSpPr>
        <p:spPr>
          <a:xfrm>
            <a:off x="7645735" y="-25522"/>
            <a:ext cx="1519968" cy="338554"/>
          </a:xfrm>
          <a:prstGeom prst="rect">
            <a:avLst/>
          </a:prstGeom>
          <a:noFill/>
        </p:spPr>
        <p:txBody>
          <a:bodyPr wrap="none" rtlCol="0">
            <a:spAutoFit/>
          </a:bodyPr>
          <a:lstStyle/>
          <a:p>
            <a:pPr algn="ctr"/>
            <a:r>
              <a:rPr lang="en-US" altLang="zh-TW" sz="800" i="1" dirty="0">
                <a:solidFill>
                  <a:schemeClr val="bg1"/>
                </a:solidFill>
                <a:latin typeface="Arial Black" panose="020B0A04020102020204" pitchFamily="34" charset="0"/>
              </a:rPr>
              <a:t>Changes For The Better</a:t>
            </a:r>
          </a:p>
          <a:p>
            <a:pPr algn="ctr"/>
            <a:r>
              <a:rPr lang="en-US" altLang="zh-TW" sz="800" i="1" dirty="0">
                <a:solidFill>
                  <a:schemeClr val="bg1"/>
                </a:solidFill>
                <a:latin typeface="Arial Black" panose="020B0A04020102020204" pitchFamily="34" charset="0"/>
              </a:rPr>
              <a:t>Create The Future</a:t>
            </a:r>
            <a:endParaRPr lang="zh-TW" altLang="en-US" sz="800" i="1" dirty="0">
              <a:solidFill>
                <a:schemeClr val="bg1"/>
              </a:solidFill>
              <a:latin typeface="Arial Black" panose="020B0A04020102020204" pitchFamily="34" charset="0"/>
            </a:endParaRPr>
          </a:p>
        </p:txBody>
      </p:sp>
      <p:pic>
        <p:nvPicPr>
          <p:cNvPr id="13" name="圖片 12"/>
          <p:cNvPicPr>
            <a:picLocks noChangeAspect="1"/>
          </p:cNvPicPr>
          <p:nvPr userDrawn="1"/>
        </p:nvPicPr>
        <p:blipFill>
          <a:blip r:embed="rId2"/>
          <a:srcRect/>
          <a:stretch>
            <a:fillRect/>
          </a:stretch>
        </p:blipFill>
        <p:spPr bwMode="auto">
          <a:xfrm>
            <a:off x="13421" y="22997"/>
            <a:ext cx="958179" cy="232479"/>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主題配置2">
    <p:spTree>
      <p:nvGrpSpPr>
        <p:cNvPr id="1" name=""/>
        <p:cNvGrpSpPr/>
        <p:nvPr/>
      </p:nvGrpSpPr>
      <p:grpSpPr>
        <a:xfrm>
          <a:off x="0" y="0"/>
          <a:ext cx="0" cy="0"/>
          <a:chOff x="0" y="0"/>
          <a:chExt cx="0" cy="0"/>
        </a:xfrm>
      </p:grpSpPr>
      <p:sp>
        <p:nvSpPr>
          <p:cNvPr id="2" name="標題 1"/>
          <p:cNvSpPr>
            <a:spLocks noGrp="1"/>
          </p:cNvSpPr>
          <p:nvPr>
            <p:ph type="title"/>
          </p:nvPr>
        </p:nvSpPr>
        <p:spPr>
          <a:xfrm>
            <a:off x="1691680" y="356001"/>
            <a:ext cx="7452320" cy="379546"/>
          </a:xfrm>
        </p:spPr>
        <p:txBody>
          <a:bodyPr/>
          <a:lstStyle>
            <a:lvl1pPr>
              <a:defRPr sz="3600"/>
            </a:lvl1pPr>
          </a:lstStyle>
          <a:p>
            <a:r>
              <a:rPr lang="zh-TW" altLang="en-US" dirty="0"/>
              <a:t>按一下以編輯母片標題樣式</a:t>
            </a:r>
          </a:p>
        </p:txBody>
      </p:sp>
      <p:sp>
        <p:nvSpPr>
          <p:cNvPr id="4" name="內容版面配置區 3"/>
          <p:cNvSpPr>
            <a:spLocks noGrp="1"/>
          </p:cNvSpPr>
          <p:nvPr>
            <p:ph sz="quarter" idx="10"/>
          </p:nvPr>
        </p:nvSpPr>
        <p:spPr>
          <a:xfrm>
            <a:off x="179512" y="789552"/>
            <a:ext cx="8712968" cy="4104456"/>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矩形 4"/>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投影片編號版面配置區 5"/>
          <p:cNvSpPr>
            <a:spLocks noGrp="1"/>
          </p:cNvSpPr>
          <p:nvPr>
            <p:ph type="sldNum" sz="quarter" idx="12"/>
          </p:nvPr>
        </p:nvSpPr>
        <p:spPr>
          <a:xfrm>
            <a:off x="8738120" y="4924483"/>
            <a:ext cx="442392" cy="239555"/>
          </a:xfrm>
          <a:prstGeom prst="rect">
            <a:avLst/>
          </a:prstGeom>
        </p:spPr>
        <p:txBody>
          <a:bodyPr lIns="0" rIns="0" anchor="ctr"/>
          <a:lstStyle>
            <a:lvl1pPr algn="ctr">
              <a:defRPr sz="1200" b="0"/>
            </a:lvl1pPr>
          </a:lstStyle>
          <a:p>
            <a:fld id="{106B5F3D-5F23-45CF-9D9A-D91C2524A4D3}" type="slidenum">
              <a:rPr lang="zh-TW" altLang="en-US" smtClean="0"/>
              <a:t>‹#›</a:t>
            </a:fld>
            <a:endParaRPr lang="zh-TW" altLang="en-US" dirty="0"/>
          </a:p>
        </p:txBody>
      </p:sp>
      <p:sp>
        <p:nvSpPr>
          <p:cNvPr id="11" name="矩形 10"/>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userDrawn="1"/>
        </p:nvSpPr>
        <p:spPr>
          <a:xfrm>
            <a:off x="7645735" y="-25522"/>
            <a:ext cx="1519968" cy="338554"/>
          </a:xfrm>
          <a:prstGeom prst="rect">
            <a:avLst/>
          </a:prstGeom>
          <a:noFill/>
        </p:spPr>
        <p:txBody>
          <a:bodyPr wrap="none" rtlCol="0">
            <a:spAutoFit/>
          </a:bodyPr>
          <a:lstStyle/>
          <a:p>
            <a:pPr algn="ctr"/>
            <a:r>
              <a:rPr lang="en-US" altLang="zh-TW" sz="800" i="1" dirty="0">
                <a:solidFill>
                  <a:schemeClr val="bg1"/>
                </a:solidFill>
                <a:latin typeface="Arial Black" panose="020B0A04020102020204" pitchFamily="34" charset="0"/>
              </a:rPr>
              <a:t>Changes For The Better</a:t>
            </a:r>
          </a:p>
          <a:p>
            <a:pPr algn="ctr"/>
            <a:r>
              <a:rPr lang="en-US" altLang="zh-TW" sz="800" i="1" dirty="0">
                <a:solidFill>
                  <a:schemeClr val="bg1"/>
                </a:solidFill>
                <a:latin typeface="Arial Black" panose="020B0A04020102020204" pitchFamily="34" charset="0"/>
              </a:rPr>
              <a:t>Create The Future</a:t>
            </a:r>
            <a:endParaRPr lang="zh-TW" altLang="en-US" sz="800" i="1" dirty="0">
              <a:solidFill>
                <a:schemeClr val="bg1"/>
              </a:solidFill>
              <a:latin typeface="Arial Black" panose="020B0A04020102020204" pitchFamily="34" charset="0"/>
            </a:endParaRPr>
          </a:p>
        </p:txBody>
      </p:sp>
      <p:pic>
        <p:nvPicPr>
          <p:cNvPr id="13" name="圖片 12"/>
          <p:cNvPicPr>
            <a:picLocks noChangeAspect="1"/>
          </p:cNvPicPr>
          <p:nvPr userDrawn="1"/>
        </p:nvPicPr>
        <p:blipFill>
          <a:blip r:embed="rId2"/>
          <a:srcRect/>
          <a:stretch>
            <a:fillRect/>
          </a:stretch>
        </p:blipFill>
        <p:spPr bwMode="auto">
          <a:xfrm>
            <a:off x="13421" y="22997"/>
            <a:ext cx="958179" cy="232479"/>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主題配置3">
    <p:spTree>
      <p:nvGrpSpPr>
        <p:cNvPr id="1" name=""/>
        <p:cNvGrpSpPr/>
        <p:nvPr/>
      </p:nvGrpSpPr>
      <p:grpSpPr>
        <a:xfrm>
          <a:off x="0" y="0"/>
          <a:ext cx="0" cy="0"/>
          <a:chOff x="0" y="0"/>
          <a:chExt cx="0" cy="0"/>
        </a:xfrm>
      </p:grpSpPr>
      <p:sp>
        <p:nvSpPr>
          <p:cNvPr id="2" name="標題 1"/>
          <p:cNvSpPr>
            <a:spLocks noGrp="1"/>
          </p:cNvSpPr>
          <p:nvPr>
            <p:ph type="title"/>
          </p:nvPr>
        </p:nvSpPr>
        <p:spPr>
          <a:xfrm>
            <a:off x="395536" y="356001"/>
            <a:ext cx="8748464" cy="379546"/>
          </a:xfrm>
        </p:spPr>
        <p:txBody>
          <a:bodyPr/>
          <a:lstStyle/>
          <a:p>
            <a:r>
              <a:rPr lang="zh-TW" altLang="en-US" dirty="0"/>
              <a:t>按一下以編輯母片標題樣式</a:t>
            </a:r>
          </a:p>
        </p:txBody>
      </p:sp>
      <p:sp>
        <p:nvSpPr>
          <p:cNvPr id="4" name="內容版面配置區 3"/>
          <p:cNvSpPr>
            <a:spLocks noGrp="1"/>
          </p:cNvSpPr>
          <p:nvPr>
            <p:ph sz="quarter" idx="10"/>
          </p:nvPr>
        </p:nvSpPr>
        <p:spPr>
          <a:xfrm>
            <a:off x="179512" y="789552"/>
            <a:ext cx="4320480" cy="410445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矩形 4"/>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內容版面配置區 3"/>
          <p:cNvSpPr>
            <a:spLocks noGrp="1"/>
          </p:cNvSpPr>
          <p:nvPr>
            <p:ph sz="quarter" idx="13"/>
          </p:nvPr>
        </p:nvSpPr>
        <p:spPr>
          <a:xfrm>
            <a:off x="4644008" y="789552"/>
            <a:ext cx="4320480" cy="410445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投影片編號版面配置區 5"/>
          <p:cNvSpPr>
            <a:spLocks noGrp="1"/>
          </p:cNvSpPr>
          <p:nvPr>
            <p:ph type="sldNum" sz="quarter" idx="12"/>
          </p:nvPr>
        </p:nvSpPr>
        <p:spPr>
          <a:xfrm>
            <a:off x="8738120" y="4924483"/>
            <a:ext cx="442392" cy="239555"/>
          </a:xfrm>
          <a:prstGeom prst="rect">
            <a:avLst/>
          </a:prstGeom>
        </p:spPr>
        <p:txBody>
          <a:bodyPr lIns="0" rIns="0" anchor="ctr"/>
          <a:lstStyle>
            <a:lvl1pPr algn="ctr">
              <a:defRPr sz="1200" b="0"/>
            </a:lvl1pPr>
          </a:lstStyle>
          <a:p>
            <a:fld id="{106B5F3D-5F23-45CF-9D9A-D91C2524A4D3}" type="slidenum">
              <a:rPr lang="zh-TW" altLang="en-US" smtClean="0"/>
              <a:t>‹#›</a:t>
            </a:fld>
            <a:endParaRPr lang="zh-TW" altLang="en-US" dirty="0"/>
          </a:p>
        </p:txBody>
      </p:sp>
      <p:sp>
        <p:nvSpPr>
          <p:cNvPr id="11" name="矩形 10"/>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userDrawn="1"/>
        </p:nvSpPr>
        <p:spPr>
          <a:xfrm>
            <a:off x="7645735" y="-25522"/>
            <a:ext cx="1519968" cy="338554"/>
          </a:xfrm>
          <a:prstGeom prst="rect">
            <a:avLst/>
          </a:prstGeom>
          <a:noFill/>
        </p:spPr>
        <p:txBody>
          <a:bodyPr wrap="none" rtlCol="0">
            <a:spAutoFit/>
          </a:bodyPr>
          <a:lstStyle/>
          <a:p>
            <a:pPr algn="ctr"/>
            <a:r>
              <a:rPr lang="en-US" altLang="zh-TW" sz="800" i="1" dirty="0">
                <a:solidFill>
                  <a:schemeClr val="bg1"/>
                </a:solidFill>
                <a:latin typeface="Arial Black" panose="020B0A04020102020204" pitchFamily="34" charset="0"/>
              </a:rPr>
              <a:t>Changes For The Better</a:t>
            </a:r>
          </a:p>
          <a:p>
            <a:pPr algn="ctr"/>
            <a:r>
              <a:rPr lang="en-US" altLang="zh-TW" sz="800" i="1" dirty="0">
                <a:solidFill>
                  <a:schemeClr val="bg1"/>
                </a:solidFill>
                <a:latin typeface="Arial Black" panose="020B0A04020102020204" pitchFamily="34" charset="0"/>
              </a:rPr>
              <a:t>Create The Future</a:t>
            </a:r>
            <a:endParaRPr lang="zh-TW" altLang="en-US" sz="800" i="1" dirty="0">
              <a:solidFill>
                <a:schemeClr val="bg1"/>
              </a:solidFill>
              <a:latin typeface="Arial Black" panose="020B0A04020102020204" pitchFamily="34" charset="0"/>
            </a:endParaRPr>
          </a:p>
        </p:txBody>
      </p:sp>
      <p:pic>
        <p:nvPicPr>
          <p:cNvPr id="13" name="圖片 12"/>
          <p:cNvPicPr>
            <a:picLocks noChangeAspect="1"/>
          </p:cNvPicPr>
          <p:nvPr userDrawn="1"/>
        </p:nvPicPr>
        <p:blipFill>
          <a:blip r:embed="rId2"/>
          <a:srcRect/>
          <a:stretch>
            <a:fillRect/>
          </a:stretch>
        </p:blipFill>
        <p:spPr bwMode="auto">
          <a:xfrm>
            <a:off x="13421" y="22997"/>
            <a:ext cx="958179" cy="232479"/>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畫面">
    <p:spTree>
      <p:nvGrpSpPr>
        <p:cNvPr id="1" name=""/>
        <p:cNvGrpSpPr/>
        <p:nvPr/>
      </p:nvGrpSpPr>
      <p:grpSpPr>
        <a:xfrm>
          <a:off x="0" y="0"/>
          <a:ext cx="0" cy="0"/>
          <a:chOff x="0" y="0"/>
          <a:chExt cx="0" cy="0"/>
        </a:xfrm>
      </p:grpSpPr>
      <p:sp>
        <p:nvSpPr>
          <p:cNvPr id="3" name="投影片編號版面配置區 5"/>
          <p:cNvSpPr>
            <a:spLocks noGrp="1"/>
          </p:cNvSpPr>
          <p:nvPr>
            <p:ph type="sldNum" sz="quarter" idx="12"/>
          </p:nvPr>
        </p:nvSpPr>
        <p:spPr>
          <a:xfrm>
            <a:off x="8738120" y="4924483"/>
            <a:ext cx="442392" cy="239555"/>
          </a:xfrm>
          <a:prstGeom prst="rect">
            <a:avLst/>
          </a:prstGeom>
        </p:spPr>
        <p:txBody>
          <a:bodyPr lIns="0" rIns="0" anchor="ctr"/>
          <a:lstStyle>
            <a:lvl1pPr algn="ctr">
              <a:defRPr sz="1200" b="0"/>
            </a:lvl1pPr>
          </a:lstStyle>
          <a:p>
            <a:fld id="{106B5F3D-5F23-45CF-9D9A-D91C2524A4D3}" type="slidenum">
              <a:rPr lang="zh-TW" altLang="en-US" smtClean="0"/>
              <a:t>‹#›</a:t>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結束頁面">
    <p:spTree>
      <p:nvGrpSpPr>
        <p:cNvPr id="1" name=""/>
        <p:cNvGrpSpPr/>
        <p:nvPr/>
      </p:nvGrpSpPr>
      <p:grpSpPr>
        <a:xfrm>
          <a:off x="0" y="0"/>
          <a:ext cx="0" cy="0"/>
          <a:chOff x="0" y="0"/>
          <a:chExt cx="0" cy="0"/>
        </a:xfrm>
      </p:grpSpPr>
      <p:sp>
        <p:nvSpPr>
          <p:cNvPr id="36" name="矩形 35"/>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userDrawn="1"/>
        </p:nvSpPr>
        <p:spPr>
          <a:xfrm>
            <a:off x="2411760" y="1491630"/>
            <a:ext cx="4320480"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謝謝指導</a:t>
            </a:r>
          </a:p>
        </p:txBody>
      </p:sp>
      <p:sp>
        <p:nvSpPr>
          <p:cNvPr id="6" name="矩形 5"/>
          <p:cNvSpPr/>
          <p:nvPr userDrawn="1"/>
        </p:nvSpPr>
        <p:spPr>
          <a:xfrm>
            <a:off x="0" y="-1395"/>
            <a:ext cx="9144000" cy="267494"/>
          </a:xfrm>
          <a:prstGeom prst="rect">
            <a:avLst/>
          </a:prstGeom>
          <a:gradFill flip="none" rotWithShape="1">
            <a:gsLst>
              <a:gs pos="100000">
                <a:srgbClr val="003781"/>
              </a:gs>
              <a:gs pos="0">
                <a:schemeClr val="bg1"/>
              </a:gs>
              <a:gs pos="59000">
                <a:srgbClr val="0066CC"/>
              </a:gs>
              <a:gs pos="36000">
                <a:schemeClr val="bg1"/>
              </a:gs>
              <a:gs pos="84000">
                <a:srgbClr val="003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userDrawn="1"/>
        </p:nvSpPr>
        <p:spPr>
          <a:xfrm>
            <a:off x="7645735" y="-25522"/>
            <a:ext cx="1519968" cy="338554"/>
          </a:xfrm>
          <a:prstGeom prst="rect">
            <a:avLst/>
          </a:prstGeom>
          <a:noFill/>
        </p:spPr>
        <p:txBody>
          <a:bodyPr wrap="none" rtlCol="0">
            <a:spAutoFit/>
          </a:bodyPr>
          <a:lstStyle/>
          <a:p>
            <a:pPr algn="ctr"/>
            <a:r>
              <a:rPr lang="en-US" altLang="zh-TW" sz="800" i="1" dirty="0">
                <a:solidFill>
                  <a:schemeClr val="bg1"/>
                </a:solidFill>
                <a:latin typeface="Arial Black" panose="020B0A04020102020204" pitchFamily="34" charset="0"/>
              </a:rPr>
              <a:t>Changes For The Better</a:t>
            </a:r>
          </a:p>
          <a:p>
            <a:pPr algn="ctr"/>
            <a:r>
              <a:rPr lang="en-US" altLang="zh-TW" sz="800" i="1" dirty="0">
                <a:solidFill>
                  <a:schemeClr val="bg1"/>
                </a:solidFill>
                <a:latin typeface="Arial Black" panose="020B0A04020102020204" pitchFamily="34" charset="0"/>
              </a:rPr>
              <a:t>Create The Future</a:t>
            </a:r>
            <a:endParaRPr lang="zh-TW" altLang="en-US" sz="800" i="1" dirty="0">
              <a:solidFill>
                <a:schemeClr val="bg1"/>
              </a:solidFill>
              <a:latin typeface="Arial Black" panose="020B0A04020102020204" pitchFamily="34" charset="0"/>
            </a:endParaRPr>
          </a:p>
        </p:txBody>
      </p:sp>
      <p:pic>
        <p:nvPicPr>
          <p:cNvPr id="8" name="圖片 7"/>
          <p:cNvPicPr>
            <a:picLocks noChangeAspect="1"/>
          </p:cNvPicPr>
          <p:nvPr userDrawn="1"/>
        </p:nvPicPr>
        <p:blipFill>
          <a:blip r:embed="rId2"/>
          <a:srcRect/>
          <a:stretch>
            <a:fillRect/>
          </a:stretch>
        </p:blipFill>
        <p:spPr bwMode="auto">
          <a:xfrm>
            <a:off x="13421" y="22997"/>
            <a:ext cx="958179" cy="232479"/>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23528" y="31965"/>
            <a:ext cx="8820472" cy="379546"/>
          </a:xfrm>
          <a:prstGeom prst="rect">
            <a:avLst/>
          </a:prstGeom>
        </p:spPr>
        <p:txBody>
          <a:bodyPr vert="horz" lIns="0" tIns="0" rIns="0" bIns="0"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457200" y="519522"/>
            <a:ext cx="8229600" cy="4266474"/>
          </a:xfrm>
          <a:prstGeom prst="rect">
            <a:avLst/>
          </a:prstGeom>
        </p:spPr>
        <p:txBody>
          <a:bodyPr vert="horz" lIns="91440" tIns="45720" rIns="91440" bIns="45720" rtlCol="0">
            <a:normAutofit/>
          </a:bodyPr>
          <a:lstStyle/>
          <a:p>
            <a:pPr lvl="0"/>
            <a:r>
              <a:rPr lang="zh-TW" altLang="en-US" dirty="0"/>
              <a:t>第一層</a:t>
            </a:r>
          </a:p>
          <a:p>
            <a:pPr lvl="1"/>
            <a:r>
              <a:rPr lang="zh-TW" altLang="en-US" dirty="0"/>
              <a:t>第二層</a:t>
            </a:r>
          </a:p>
          <a:p>
            <a:pPr lvl="2"/>
            <a:r>
              <a:rPr lang="zh-TW" altLang="en-US" dirty="0"/>
              <a:t>第三層</a:t>
            </a:r>
          </a:p>
        </p:txBody>
      </p:sp>
      <p:sp>
        <p:nvSpPr>
          <p:cNvPr id="4" name="矩形 3"/>
          <p:cNvSpPr/>
          <p:nvPr/>
        </p:nvSpPr>
        <p:spPr>
          <a:xfrm flipV="1">
            <a:off x="-6" y="5050068"/>
            <a:ext cx="9144005" cy="81000"/>
          </a:xfrm>
          <a:prstGeom prst="rect">
            <a:avLst/>
          </a:prstGeom>
          <a:gradFill flip="none" rotWithShape="1">
            <a:gsLst>
              <a:gs pos="0">
                <a:srgbClr val="003781"/>
              </a:gs>
              <a:gs pos="80000">
                <a:schemeClr val="accent1">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userDrawn="1"/>
        </p:nvSpPr>
        <p:spPr>
          <a:xfrm>
            <a:off x="-36512" y="5001727"/>
            <a:ext cx="1627369" cy="184666"/>
          </a:xfrm>
          <a:prstGeom prst="rect">
            <a:avLst/>
          </a:prstGeom>
          <a:noFill/>
        </p:spPr>
        <p:txBody>
          <a:bodyPr wrap="none" rtlCol="0">
            <a:spAutoFit/>
          </a:bodyPr>
          <a:lstStyle/>
          <a:p>
            <a:r>
              <a:rPr lang="en-US" altLang="zh-TW" sz="600" dirty="0">
                <a:solidFill>
                  <a:schemeClr val="bg1"/>
                </a:solidFill>
                <a:latin typeface="Arial" panose="020B0604020202020204" pitchFamily="34" charset="0"/>
                <a:cs typeface="Arial" panose="020B0604020202020204" pitchFamily="34" charset="0"/>
              </a:rPr>
              <a:t>Shihlin Electric &amp; Engineering Corporation</a:t>
            </a:r>
            <a:endParaRPr lang="zh-TW" altLang="en-US" sz="600" dirty="0">
              <a:solidFill>
                <a:schemeClr val="bg1"/>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spcBef>
          <a:spcPct val="0"/>
        </a:spcBef>
        <a:buNone/>
        <a:defRPr sz="40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室內, 採光, 建築, 地板 的圖片&#10;&#10;自動產生的描述">
            <a:extLst>
              <a:ext uri="{FF2B5EF4-FFF2-40B4-BE49-F238E27FC236}">
                <a16:creationId xmlns:a16="http://schemas.microsoft.com/office/drawing/2014/main" id="{538FB0A5-5D5F-1D19-9A7E-48C321686397}"/>
              </a:ext>
            </a:extLst>
          </p:cNvPr>
          <p:cNvPicPr>
            <a:picLocks noChangeAspect="1"/>
          </p:cNvPicPr>
          <p:nvPr/>
        </p:nvPicPr>
        <p:blipFill rotWithShape="1">
          <a:blip r:embed="rId3">
            <a:extLst>
              <a:ext uri="{28A0092B-C50C-407E-A947-70E740481C1C}">
                <a14:useLocalDpi xmlns:a14="http://schemas.microsoft.com/office/drawing/2010/main" val="0"/>
              </a:ext>
            </a:extLst>
          </a:blip>
          <a:srcRect l="-6066" t="1" r="-152" b="47623"/>
          <a:stretch/>
        </p:blipFill>
        <p:spPr>
          <a:xfrm>
            <a:off x="-252536" y="702828"/>
            <a:ext cx="4709580" cy="3914164"/>
          </a:xfrm>
          <a:prstGeom prst="rect">
            <a:avLst/>
          </a:prstGeom>
        </p:spPr>
      </p:pic>
      <p:sp>
        <p:nvSpPr>
          <p:cNvPr id="5" name="文字方塊 4"/>
          <p:cNvSpPr txBox="1"/>
          <p:nvPr/>
        </p:nvSpPr>
        <p:spPr>
          <a:xfrm>
            <a:off x="6876256" y="4681468"/>
            <a:ext cx="2232248" cy="338554"/>
          </a:xfrm>
          <a:prstGeom prst="rect">
            <a:avLst/>
          </a:prstGeom>
          <a:noFill/>
        </p:spPr>
        <p:txBody>
          <a:bodyPr wrap="square" rtlCol="0">
            <a:spAutoFit/>
          </a:bodyPr>
          <a:lstStyle/>
          <a:p>
            <a:pPr marL="0" lvl="0" indent="0">
              <a:buNone/>
            </a:pP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Date</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2023</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10  / 4</a:t>
            </a:r>
          </a:p>
        </p:txBody>
      </p:sp>
      <p:pic>
        <p:nvPicPr>
          <p:cNvPr id="1026" name="Picture 2" descr="低壓開關事業- 事業領域- 關於士電- 士林電機">
            <a:extLst>
              <a:ext uri="{FF2B5EF4-FFF2-40B4-BE49-F238E27FC236}">
                <a16:creationId xmlns:a16="http://schemas.microsoft.com/office/drawing/2014/main" id="{3605B66E-A51A-D0F6-7DD3-80B12B330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8" t="2574" b="21253"/>
          <a:stretch/>
        </p:blipFill>
        <p:spPr bwMode="auto">
          <a:xfrm>
            <a:off x="4427983" y="699542"/>
            <a:ext cx="4716219" cy="39174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版面配置區 3"/>
          <p:cNvSpPr>
            <a:spLocks noGrp="1"/>
          </p:cNvSpPr>
          <p:nvPr>
            <p:ph type="body" sz="quarter" idx="13"/>
          </p:nvPr>
        </p:nvSpPr>
        <p:spPr>
          <a:xfrm>
            <a:off x="2358276" y="2157828"/>
            <a:ext cx="4139413" cy="1206010"/>
          </a:xfrm>
          <a:solidFill>
            <a:srgbClr val="FFFFFF">
              <a:alpha val="70980"/>
            </a:srgbClr>
          </a:solidFill>
          <a:ln w="19050">
            <a:solidFill>
              <a:schemeClr val="tx1">
                <a:lumMod val="50000"/>
                <a:lumOff val="50000"/>
              </a:schemeClr>
            </a:solidFill>
          </a:ln>
        </p:spPr>
        <p:txBody>
          <a:bodyPr/>
          <a:lstStyle/>
          <a:p>
            <a:r>
              <a:rPr lang="zh-TW" altLang="en-US" sz="2400" b="0" dirty="0">
                <a:solidFill>
                  <a:schemeClr val="tx1">
                    <a:lumMod val="65000"/>
                    <a:lumOff val="35000"/>
                  </a:schemeClr>
                </a:solidFill>
                <a:effectLst/>
                <a:latin typeface="Open Sans" panose="020B0606030504020204" pitchFamily="34" charset="0"/>
              </a:rPr>
              <a:t>客製化光儲合一案例分享</a:t>
            </a:r>
            <a:endParaRPr lang="en-US" altLang="zh-TW" sz="2400" b="0" i="0" dirty="0">
              <a:solidFill>
                <a:schemeClr val="tx1">
                  <a:lumMod val="65000"/>
                  <a:lumOff val="35000"/>
                </a:schemeClr>
              </a:solidFill>
              <a:effectLst/>
              <a:latin typeface="Open Sans" panose="020B0606030504020204" pitchFamily="34" charset="0"/>
            </a:endParaRPr>
          </a:p>
          <a:p>
            <a:br>
              <a:rPr lang="zh-TW" altLang="en-US" sz="1000" dirty="0">
                <a:solidFill>
                  <a:schemeClr val="tx1">
                    <a:lumMod val="65000"/>
                    <a:lumOff val="35000"/>
                  </a:schemeClr>
                </a:solidFill>
                <a:effectLst/>
                <a:sym typeface="+mn-ea"/>
              </a:rPr>
            </a:b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sym typeface="+mn-ea"/>
              </a:rPr>
              <a:t>士林電機廠股份有限公司   黃卓群</a:t>
            </a:r>
            <a:endParaRPr lang="zh-TW" altLang="en-US" sz="1400" b="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A747FDBE-2F28-25D3-22F4-CA2072C4C3B2}"/>
              </a:ext>
            </a:extLst>
          </p:cNvPr>
          <p:cNvSpPr txBox="1"/>
          <p:nvPr/>
        </p:nvSpPr>
        <p:spPr>
          <a:xfrm>
            <a:off x="1259632" y="2387664"/>
            <a:ext cx="7560840" cy="1015663"/>
          </a:xfrm>
          <a:prstGeom prst="rect">
            <a:avLst/>
          </a:prstGeom>
          <a:noFill/>
        </p:spPr>
        <p:txBody>
          <a:bodyPr wrap="square">
            <a:spAutoFit/>
          </a:bodyPr>
          <a:lstStyle/>
          <a:p>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2023.05.29  </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立法院院會三讀修正</a:t>
            </a:r>
            <a:r>
              <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再生能源發展條例</a:t>
            </a:r>
            <a:r>
              <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部分條文</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a:t>
            </a: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20655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A747FDBE-2F28-25D3-22F4-CA2072C4C3B2}"/>
              </a:ext>
            </a:extLst>
          </p:cNvPr>
          <p:cNvSpPr txBox="1"/>
          <p:nvPr/>
        </p:nvSpPr>
        <p:spPr>
          <a:xfrm>
            <a:off x="1259632" y="2387664"/>
            <a:ext cx="6408712" cy="400110"/>
          </a:xfrm>
          <a:prstGeom prst="rect">
            <a:avLst/>
          </a:prstGeom>
          <a:noFill/>
        </p:spPr>
        <p:txBody>
          <a:bodyPr wrap="square">
            <a:spAutoFit/>
          </a:bodyPr>
          <a:lstStyle/>
          <a:p>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2023.06.05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正式成立屋頂型太陽能工程專案</a:t>
            </a: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4297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E659B25-FF1D-066D-C81C-4C7F436F0CA3}"/>
              </a:ext>
            </a:extLst>
          </p:cNvPr>
          <p:cNvSpPr txBox="1"/>
          <p:nvPr/>
        </p:nvSpPr>
        <p:spPr>
          <a:xfrm>
            <a:off x="5004048" y="2135541"/>
            <a:ext cx="4248472" cy="872418"/>
          </a:xfrm>
          <a:prstGeom prst="rect">
            <a:avLst/>
          </a:prstGeom>
          <a:noFill/>
        </p:spPr>
        <p:txBody>
          <a:bodyPr wrap="square">
            <a:spAutoFit/>
          </a:bodyPr>
          <a:lstStyle/>
          <a:p>
            <a:pPr>
              <a:lnSpc>
                <a:spcPct val="150000"/>
              </a:lnSpc>
            </a:pPr>
            <a:r>
              <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rPr>
              <a:t>2023.06.06 </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 </a:t>
            </a:r>
            <a:endPar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前往長榮百合國小進行場勘</a:t>
            </a:r>
          </a:p>
        </p:txBody>
      </p:sp>
      <p:pic>
        <p:nvPicPr>
          <p:cNvPr id="3" name="圖片 2" descr="一張含有 地圖, 文字, 地圖集 的圖片&#10;&#10;自動產生的描述">
            <a:extLst>
              <a:ext uri="{FF2B5EF4-FFF2-40B4-BE49-F238E27FC236}">
                <a16:creationId xmlns:a16="http://schemas.microsoft.com/office/drawing/2014/main" id="{2B322952-B903-6252-704B-4D496A46C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29" y="1131590"/>
            <a:ext cx="4517632" cy="3147814"/>
          </a:xfrm>
          <a:prstGeom prst="rect">
            <a:avLst/>
          </a:prstGeom>
        </p:spPr>
      </p:pic>
    </p:spTree>
    <p:extLst>
      <p:ext uri="{BB962C8B-B14F-4D97-AF65-F5344CB8AC3E}">
        <p14:creationId xmlns:p14="http://schemas.microsoft.com/office/powerpoint/2010/main" val="297472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E659B25-FF1D-066D-C81C-4C7F436F0CA3}"/>
              </a:ext>
            </a:extLst>
          </p:cNvPr>
          <p:cNvSpPr txBox="1"/>
          <p:nvPr/>
        </p:nvSpPr>
        <p:spPr>
          <a:xfrm>
            <a:off x="5076056" y="2139702"/>
            <a:ext cx="2808312" cy="1155060"/>
          </a:xfrm>
          <a:prstGeom prst="rect">
            <a:avLst/>
          </a:prstGeom>
          <a:noFill/>
        </p:spPr>
        <p:txBody>
          <a:bodyPr wrap="square">
            <a:spAutoFit/>
          </a:bodyPr>
          <a:lstStyle/>
          <a:p>
            <a:pPr>
              <a:lnSpc>
                <a:spcPct val="15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現場</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12</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台變流器</a:t>
            </a:r>
            <a:endPar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僅</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3</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台功能正常</a:t>
            </a:r>
            <a:endPar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導致校方損失近</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200</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萬收益</a:t>
            </a:r>
          </a:p>
        </p:txBody>
      </p:sp>
      <p:pic>
        <p:nvPicPr>
          <p:cNvPr id="2" name="圖片 1" descr="一張含有 太陽能電池, 太陽能, 日光的、太陽能的, 太陽能板 的圖片&#10;&#10;自動產生的描述">
            <a:extLst>
              <a:ext uri="{FF2B5EF4-FFF2-40B4-BE49-F238E27FC236}">
                <a16:creationId xmlns:a16="http://schemas.microsoft.com/office/drawing/2014/main" id="{DDA41929-BA84-0F78-8185-1366ED05A1F4}"/>
              </a:ext>
            </a:extLst>
          </p:cNvPr>
          <p:cNvPicPr>
            <a:picLocks noChangeAspect="1"/>
          </p:cNvPicPr>
          <p:nvPr/>
        </p:nvPicPr>
        <p:blipFill rotWithShape="1">
          <a:blip r:embed="rId3">
            <a:extLst>
              <a:ext uri="{28A0092B-C50C-407E-A947-70E740481C1C}">
                <a14:useLocalDpi xmlns:a14="http://schemas.microsoft.com/office/drawing/2010/main" val="0"/>
              </a:ext>
            </a:extLst>
          </a:blip>
          <a:srcRect t="4813"/>
          <a:stretch/>
        </p:blipFill>
        <p:spPr>
          <a:xfrm>
            <a:off x="755576" y="627534"/>
            <a:ext cx="3744416" cy="4271916"/>
          </a:xfrm>
          <a:prstGeom prst="rect">
            <a:avLst/>
          </a:prstGeom>
        </p:spPr>
      </p:pic>
    </p:spTree>
    <p:extLst>
      <p:ext uri="{BB962C8B-B14F-4D97-AF65-F5344CB8AC3E}">
        <p14:creationId xmlns:p14="http://schemas.microsoft.com/office/powerpoint/2010/main" val="423325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0309EED-60B7-43D7-D0AD-7587612D4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92" y="771550"/>
            <a:ext cx="7440616" cy="3888432"/>
          </a:xfrm>
          <a:prstGeom prst="rect">
            <a:avLst/>
          </a:prstGeom>
        </p:spPr>
      </p:pic>
    </p:spTree>
    <p:extLst>
      <p:ext uri="{BB962C8B-B14F-4D97-AF65-F5344CB8AC3E}">
        <p14:creationId xmlns:p14="http://schemas.microsoft.com/office/powerpoint/2010/main" val="288231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971600" y="1966715"/>
            <a:ext cx="7200800" cy="925190"/>
          </a:xfrm>
          <a:prstGeom prst="rect">
            <a:avLst/>
          </a:prstGeom>
          <a:noFill/>
        </p:spPr>
        <p:txBody>
          <a:bodyPr wrap="square">
            <a:spAutoFit/>
          </a:bodyPr>
          <a:lstStyle/>
          <a:p>
            <a:pPr algn="ctr">
              <a:lnSpc>
                <a:spcPct val="200000"/>
              </a:lnSpc>
            </a:pPr>
            <a:r>
              <a:rPr lang="zh-TW" altLang="en-US" sz="2800" u="sng"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增設  </a:t>
            </a:r>
            <a:r>
              <a:rPr lang="en-US" altLang="zh-TW"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en-US" altLang="zh-TW"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en-US"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整修  ＋  儲能  </a:t>
            </a:r>
            <a:r>
              <a:rPr lang="zh-TW" altLang="en-US" sz="3200" b="1" u="sng"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  教育</a:t>
            </a:r>
            <a:endParaRPr lang="zh-TW" altLang="en-US" sz="2800" b="1" u="sng" dirty="0">
              <a:solidFill>
                <a:srgbClr val="FF00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31322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1187624" y="2156251"/>
            <a:ext cx="6408712" cy="830997"/>
          </a:xfrm>
          <a:prstGeom prst="rect">
            <a:avLst/>
          </a:prstGeom>
          <a:noFill/>
        </p:spPr>
        <p:txBody>
          <a:bodyPr wrap="square">
            <a:spAutoFit/>
          </a:bodyPr>
          <a:lstStyle/>
          <a:p>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立法院院會</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5</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月</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29</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日三讀修正</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再生能源發展條例</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部分條文，增訂建築物之新建、增建或改建達一定規模者，除有受光條件不足或其他可免除情形外，起造人應設置一定裝置容量以上的太陽</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光電</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發電設備。</a:t>
            </a:r>
            <a:endPar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84936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1259632" y="1635646"/>
            <a:ext cx="6408712" cy="1709058"/>
          </a:xfrm>
          <a:prstGeom prst="rect">
            <a:avLst/>
          </a:prstGeom>
          <a:noFill/>
        </p:spPr>
        <p:txBody>
          <a:bodyPr wrap="square">
            <a:spAutoFit/>
          </a:bodyPr>
          <a:lstStyle/>
          <a:p>
            <a:pPr>
              <a:lnSpc>
                <a:spcPct val="200000"/>
              </a:lnSpc>
            </a:pPr>
            <a:r>
              <a:rPr lang="zh-TW" altLang="en-US" b="1"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德國「柏林太陽能法」</a:t>
            </a:r>
            <a:endParaRPr lang="en-US" altLang="zh-TW" b="1"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nSpc>
                <a:spcPct val="150000"/>
              </a:lnSpc>
            </a:pP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使用面積逾五十平方公尺的新建物，或既有建築物翻修改建，</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2023</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年起應設置覆蓋屋頂總面積，以及屋頂淨面積百分之三十以上的太陽光電發電設備</a:t>
            </a:r>
            <a:endPar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9617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1331640" y="1635646"/>
            <a:ext cx="6372708" cy="1709058"/>
          </a:xfrm>
          <a:prstGeom prst="rect">
            <a:avLst/>
          </a:prstGeom>
          <a:noFill/>
        </p:spPr>
        <p:txBody>
          <a:bodyPr wrap="square">
            <a:spAutoFit/>
          </a:bodyPr>
          <a:lstStyle/>
          <a:p>
            <a:pPr>
              <a:lnSpc>
                <a:spcPct val="200000"/>
              </a:lnSpc>
            </a:pPr>
            <a:r>
              <a:rPr lang="zh-TW" altLang="en-US" b="1"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臺南市低碳城市自治條例</a:t>
            </a:r>
            <a:endParaRPr lang="en-US" altLang="zh-TW" b="1"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nSpc>
                <a:spcPct val="150000"/>
              </a:lnSpc>
            </a:pP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第二十一條提及</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設置太陽能熱水設備、再生能源發電系統或屋頂綠化設施之設備、系統及設施，其設置面積合計應達新建建築面積二分之一以上。但屋頂不可設置區域得扣除之。</a:t>
            </a:r>
            <a:r>
              <a:rPr lang="en-US" altLang="zh-TW"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endParaRPr lang="zh-TW" altLang="en-US" sz="1600" b="0"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8607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1403648" y="1086279"/>
            <a:ext cx="3888432" cy="3023007"/>
          </a:xfrm>
          <a:prstGeom prst="rect">
            <a:avLst/>
          </a:prstGeom>
          <a:noFill/>
        </p:spPr>
        <p:txBody>
          <a:bodyPr wrap="square">
            <a:spAutoFit/>
          </a:bodyPr>
          <a:lstStyle/>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優點一、創造穩定被動收入</a:t>
            </a:r>
          </a:p>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優點二、加強屋頂隔熱、降溫</a:t>
            </a:r>
          </a:p>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優點三、增加頂樓遮蔽面積</a:t>
            </a:r>
          </a:p>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優點四、預防防水層的老化</a:t>
            </a:r>
          </a:p>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優點五、延長房屋壽命</a:t>
            </a:r>
          </a:p>
          <a:p>
            <a:pPr>
              <a:lnSpc>
                <a:spcPct val="200000"/>
              </a:lnSpc>
            </a:pP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優點六、為地球環保作出貢獻</a:t>
            </a:r>
            <a:endParaRPr lang="zh-TW" altLang="en-US" sz="1400"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9908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p:cNvSpPr>
            <a:spLocks noGrp="1"/>
          </p:cNvSpPr>
          <p:nvPr>
            <p:ph type="body" sz="quarter" idx="13"/>
          </p:nvPr>
        </p:nvSpPr>
        <p:spPr>
          <a:xfrm>
            <a:off x="5292080" y="1491630"/>
            <a:ext cx="2016224" cy="2376264"/>
          </a:xfrm>
          <a:solidFill>
            <a:srgbClr val="FFFFFF">
              <a:alpha val="70980"/>
            </a:srgbClr>
          </a:solidFill>
          <a:ln w="19050">
            <a:solidFill>
              <a:srgbClr val="7F7F7F">
                <a:alpha val="89020"/>
              </a:srgbClr>
            </a:solidFill>
          </a:ln>
        </p:spPr>
        <p:txBody>
          <a:bodyPr/>
          <a:lstStyle/>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高工電機科</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大學不分系</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光電研究所落榜</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偏鄉教育</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補教老師</a:t>
            </a:r>
          </a:p>
        </p:txBody>
      </p:sp>
      <p:pic>
        <p:nvPicPr>
          <p:cNvPr id="3" name="圖片 2" descr="一張含有 牆, 室內, 人員, 服裝 的圖片&#10;&#10;自動產生的描述">
            <a:extLst>
              <a:ext uri="{FF2B5EF4-FFF2-40B4-BE49-F238E27FC236}">
                <a16:creationId xmlns:a16="http://schemas.microsoft.com/office/drawing/2014/main" id="{2A831C58-B6BC-7090-7CE3-FBA471F7682F}"/>
              </a:ext>
            </a:extLst>
          </p:cNvPr>
          <p:cNvPicPr>
            <a:picLocks noChangeAspect="1"/>
          </p:cNvPicPr>
          <p:nvPr/>
        </p:nvPicPr>
        <p:blipFill rotWithShape="1">
          <a:blip r:embed="rId3">
            <a:extLst>
              <a:ext uri="{28A0092B-C50C-407E-A947-70E740481C1C}">
                <a14:useLocalDpi xmlns:a14="http://schemas.microsoft.com/office/drawing/2010/main" val="0"/>
              </a:ext>
            </a:extLst>
          </a:blip>
          <a:srcRect t="8721"/>
          <a:stretch/>
        </p:blipFill>
        <p:spPr>
          <a:xfrm>
            <a:off x="1259632" y="771550"/>
            <a:ext cx="3096344" cy="3768418"/>
          </a:xfrm>
          <a:prstGeom prst="rect">
            <a:avLst/>
          </a:prstGeom>
        </p:spPr>
      </p:pic>
    </p:spTree>
    <p:extLst>
      <p:ext uri="{BB962C8B-B14F-4D97-AF65-F5344CB8AC3E}">
        <p14:creationId xmlns:p14="http://schemas.microsoft.com/office/powerpoint/2010/main" val="171559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1331640" y="1779662"/>
            <a:ext cx="5256584" cy="1493614"/>
          </a:xfrm>
          <a:prstGeom prst="rect">
            <a:avLst/>
          </a:prstGeom>
          <a:noFill/>
        </p:spPr>
        <p:txBody>
          <a:bodyPr wrap="square">
            <a:spAutoFit/>
          </a:bodyPr>
          <a:lstStyle/>
          <a:p>
            <a:pPr>
              <a:lnSpc>
                <a:spcPct val="20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士電</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優點一、客製化系統設計，兼具美觀與功能性</a:t>
            </a:r>
            <a:endParaRPr lang="en-US" altLang="zh-TW"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nSpc>
                <a:spcPct val="20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士電</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優點二、</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與水電業者搭配，避免二次施工</a:t>
            </a:r>
            <a:endPar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nSpc>
                <a:spcPct val="200000"/>
              </a:lnSpc>
            </a:pP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士電</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優點三、</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與機電顧問公司搭配，進行電氣安全點檢</a:t>
            </a:r>
            <a:endParaRPr lang="zh-TW" altLang="en-US" sz="1600" i="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11798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天空, 樹狀, 建築, 文字 的圖片&#10;&#10;自動產生的描述">
            <a:extLst>
              <a:ext uri="{FF2B5EF4-FFF2-40B4-BE49-F238E27FC236}">
                <a16:creationId xmlns:a16="http://schemas.microsoft.com/office/drawing/2014/main" id="{47B71A0F-74F0-8F97-8FEE-D3A2A892AC6A}"/>
              </a:ext>
            </a:extLst>
          </p:cNvPr>
          <p:cNvPicPr>
            <a:picLocks noChangeAspect="1"/>
          </p:cNvPicPr>
          <p:nvPr/>
        </p:nvPicPr>
        <p:blipFill rotWithShape="1">
          <a:blip r:embed="rId3">
            <a:extLst>
              <a:ext uri="{28A0092B-C50C-407E-A947-70E740481C1C}">
                <a14:useLocalDpi xmlns:a14="http://schemas.microsoft.com/office/drawing/2010/main" val="0"/>
              </a:ext>
            </a:extLst>
          </a:blip>
          <a:srcRect t="5434" b="3804"/>
          <a:stretch/>
        </p:blipFill>
        <p:spPr>
          <a:xfrm>
            <a:off x="0" y="1275605"/>
            <a:ext cx="9144000" cy="2880321"/>
          </a:xfrm>
          <a:prstGeom prst="rect">
            <a:avLst/>
          </a:prstGeom>
        </p:spPr>
      </p:pic>
    </p:spTree>
    <p:extLst>
      <p:ext uri="{BB962C8B-B14F-4D97-AF65-F5344CB8AC3E}">
        <p14:creationId xmlns:p14="http://schemas.microsoft.com/office/powerpoint/2010/main" val="156660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電腦, 硬碟 的圖片&#10;&#10;自動產生的描述">
            <a:extLst>
              <a:ext uri="{FF2B5EF4-FFF2-40B4-BE49-F238E27FC236}">
                <a16:creationId xmlns:a16="http://schemas.microsoft.com/office/drawing/2014/main" id="{3E8FFF61-79D6-5B0A-35F7-B5CB548E7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71550"/>
            <a:ext cx="3797300" cy="3987800"/>
          </a:xfrm>
          <a:prstGeom prst="rect">
            <a:avLst/>
          </a:prstGeom>
        </p:spPr>
      </p:pic>
      <p:sp>
        <p:nvSpPr>
          <p:cNvPr id="8" name="文字方塊 7">
            <a:extLst>
              <a:ext uri="{FF2B5EF4-FFF2-40B4-BE49-F238E27FC236}">
                <a16:creationId xmlns:a16="http://schemas.microsoft.com/office/drawing/2014/main" id="{6596BE8F-DC6D-8F71-9972-2A65BEC68903}"/>
              </a:ext>
            </a:extLst>
          </p:cNvPr>
          <p:cNvSpPr txBox="1"/>
          <p:nvPr/>
        </p:nvSpPr>
        <p:spPr>
          <a:xfrm>
            <a:off x="4716016" y="1477982"/>
            <a:ext cx="4248472" cy="2574936"/>
          </a:xfrm>
          <a:prstGeom prst="rect">
            <a:avLst/>
          </a:prstGeom>
          <a:noFill/>
        </p:spPr>
        <p:txBody>
          <a:bodyPr wrap="square">
            <a:spAutoFit/>
          </a:bodyPr>
          <a:lstStyle/>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屋頂面積約 </a:t>
            </a:r>
            <a:r>
              <a:rPr lang="en-US" altLang="zh-TW" sz="2400" dirty="0">
                <a:solidFill>
                  <a:schemeClr val="tx1">
                    <a:lumMod val="65000"/>
                    <a:lumOff val="35000"/>
                  </a:schemeClr>
                </a:solidFill>
                <a:latin typeface="Microsoft JhengHei" panose="020B0604030504040204" pitchFamily="34" charset="-120"/>
                <a:ea typeface="Microsoft JhengHei" panose="020B0604030504040204" pitchFamily="34" charset="-120"/>
              </a:rPr>
              <a:t>900</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 平方公尺</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扣除屋突剩下約 </a:t>
            </a:r>
            <a:r>
              <a:rPr lang="en-US" altLang="zh-TW" sz="2400" dirty="0">
                <a:solidFill>
                  <a:schemeClr val="tx1">
                    <a:lumMod val="65000"/>
                    <a:lumOff val="35000"/>
                  </a:schemeClr>
                </a:solidFill>
                <a:latin typeface="Microsoft JhengHei" panose="020B0604030504040204" pitchFamily="34" charset="-120"/>
                <a:ea typeface="Microsoft JhengHei" panose="020B0604030504040204" pitchFamily="34" charset="-120"/>
              </a:rPr>
              <a:t>800</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 平方公尺</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endParaRPr lang="en-US" altLang="zh-TW" sz="9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endParaRPr lang="en-US" altLang="zh-TW" sz="9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建置 </a:t>
            </a:r>
            <a:r>
              <a:rPr lang="en-US" altLang="zh-TW" sz="2400" dirty="0">
                <a:solidFill>
                  <a:schemeClr val="tx1">
                    <a:lumMod val="65000"/>
                    <a:lumOff val="35000"/>
                  </a:schemeClr>
                </a:solidFill>
                <a:latin typeface="Microsoft JhengHei" panose="020B0604030504040204" pitchFamily="34" charset="-120"/>
                <a:ea typeface="Microsoft JhengHei" panose="020B0604030504040204" pitchFamily="34" charset="-120"/>
              </a:rPr>
              <a:t>400</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 平方公尺太陽能設備</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0251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6596BE8F-DC6D-8F71-9972-2A65BEC68903}"/>
              </a:ext>
            </a:extLst>
          </p:cNvPr>
          <p:cNvSpPr txBox="1"/>
          <p:nvPr/>
        </p:nvSpPr>
        <p:spPr>
          <a:xfrm>
            <a:off x="3635896" y="1635646"/>
            <a:ext cx="4572510" cy="1963486"/>
          </a:xfrm>
          <a:prstGeom prst="rect">
            <a:avLst/>
          </a:prstGeom>
          <a:noFill/>
        </p:spPr>
        <p:txBody>
          <a:bodyPr wrap="square">
            <a:spAutoFit/>
          </a:bodyPr>
          <a:lstStyle/>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一塊</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450W</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的模組面積約</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2.2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平方公尺</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屋頂將建置</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182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片模組</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預計太陽能建置容量為</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en-US" altLang="zh-TW" sz="2400" dirty="0">
                <a:solidFill>
                  <a:schemeClr val="tx1">
                    <a:lumMod val="65000"/>
                    <a:lumOff val="35000"/>
                  </a:schemeClr>
                </a:solidFill>
                <a:latin typeface="Microsoft JhengHei" panose="020B0604030504040204" pitchFamily="34" charset="-120"/>
                <a:ea typeface="Microsoft JhengHei" panose="020B0604030504040204" pitchFamily="34" charset="-120"/>
              </a:rPr>
              <a:t>81.9</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en-US" altLang="zh-TW" sz="2000" dirty="0" err="1">
                <a:solidFill>
                  <a:schemeClr val="tx1">
                    <a:lumMod val="65000"/>
                    <a:lumOff val="35000"/>
                  </a:schemeClr>
                </a:solidFill>
                <a:latin typeface="Microsoft JhengHei" panose="020B0604030504040204" pitchFamily="34" charset="-120"/>
                <a:ea typeface="Microsoft JhengHei" panose="020B0604030504040204" pitchFamily="34" charset="-120"/>
              </a:rPr>
              <a:t>kWp</a:t>
            </a: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pic>
        <p:nvPicPr>
          <p:cNvPr id="3" name="圖片 2" descr="一張含有 文字, 圖表, 行, 平行 的圖片&#10;&#10;自動產生的描述">
            <a:extLst>
              <a:ext uri="{FF2B5EF4-FFF2-40B4-BE49-F238E27FC236}">
                <a16:creationId xmlns:a16="http://schemas.microsoft.com/office/drawing/2014/main" id="{4C7E0469-E03B-7720-A85A-2760D4873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771550"/>
            <a:ext cx="2448272" cy="3910434"/>
          </a:xfrm>
          <a:prstGeom prst="rect">
            <a:avLst/>
          </a:prstGeom>
        </p:spPr>
      </p:pic>
    </p:spTree>
    <p:extLst>
      <p:ext uri="{BB962C8B-B14F-4D97-AF65-F5344CB8AC3E}">
        <p14:creationId xmlns:p14="http://schemas.microsoft.com/office/powerpoint/2010/main" val="160702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EA056874-9DA6-F12B-469D-64F540BCEE95}"/>
              </a:ext>
            </a:extLst>
          </p:cNvPr>
          <p:cNvGrpSpPr/>
          <p:nvPr/>
        </p:nvGrpSpPr>
        <p:grpSpPr>
          <a:xfrm>
            <a:off x="827584" y="1059582"/>
            <a:ext cx="5184576" cy="3895316"/>
            <a:chOff x="1907704" y="990118"/>
            <a:chExt cx="5184576" cy="3895316"/>
          </a:xfrm>
        </p:grpSpPr>
        <p:sp>
          <p:nvSpPr>
            <p:cNvPr id="8" name="文字方塊 7">
              <a:extLst>
                <a:ext uri="{FF2B5EF4-FFF2-40B4-BE49-F238E27FC236}">
                  <a16:creationId xmlns:a16="http://schemas.microsoft.com/office/drawing/2014/main" id="{6596BE8F-DC6D-8F71-9972-2A65BEC68903}"/>
                </a:ext>
              </a:extLst>
            </p:cNvPr>
            <p:cNvSpPr txBox="1"/>
            <p:nvPr/>
          </p:nvSpPr>
          <p:spPr>
            <a:xfrm>
              <a:off x="1961709" y="990118"/>
              <a:ext cx="4932550" cy="2805768"/>
            </a:xfrm>
            <a:prstGeom prst="rect">
              <a:avLst/>
            </a:prstGeom>
            <a:noFill/>
          </p:spPr>
          <p:txBody>
            <a:bodyPr wrap="square">
              <a:spAutoFit/>
            </a:bodyPr>
            <a:lstStyle/>
            <a:p>
              <a:pPr algn="ctr">
                <a:lnSpc>
                  <a:spcPct val="150000"/>
                </a:lnSpc>
              </a:pP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81.9 </a:t>
              </a:r>
              <a:r>
                <a:rPr lang="en-US" altLang="zh-TW" sz="2000" dirty="0" err="1">
                  <a:solidFill>
                    <a:schemeClr val="tx1">
                      <a:lumMod val="65000"/>
                      <a:lumOff val="35000"/>
                    </a:schemeClr>
                  </a:solidFill>
                  <a:latin typeface="Microsoft JhengHei" panose="020B0604030504040204" pitchFamily="34" charset="-120"/>
                  <a:ea typeface="Microsoft JhengHei" panose="020B0604030504040204" pitchFamily="34" charset="-120"/>
                </a:rPr>
                <a:t>kWp</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（府都</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KT</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示範案例建置容量）</a:t>
              </a:r>
              <a:endPar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gn="ctr">
                <a:lnSpc>
                  <a:spcPct val="150000"/>
                </a:lnSpc>
              </a:pP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X</a:t>
              </a:r>
            </a:p>
            <a:p>
              <a:pPr algn="ctr">
                <a:lnSpc>
                  <a:spcPct val="150000"/>
                </a:lnSpc>
              </a:pP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4.65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元</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（躉售費率，含高效率模組加成）</a:t>
              </a:r>
              <a:endPar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gn="ctr">
                <a:lnSpc>
                  <a:spcPct val="150000"/>
                </a:lnSpc>
              </a:pP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X</a:t>
              </a:r>
            </a:p>
            <a:p>
              <a:pPr algn="ctr">
                <a:lnSpc>
                  <a:spcPct val="150000"/>
                </a:lnSpc>
              </a:pP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1,234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度</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a:t>
              </a:r>
              <a:r>
                <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rPr>
                <a:t>111</a:t>
              </a:r>
              <a:r>
                <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rPr>
                <a:t>年台南市平均年發電量）</a:t>
              </a:r>
              <a:endParaRPr lang="en-US" altLang="zh-TW"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gn="r">
                <a:lnSpc>
                  <a:spcPct val="150000"/>
                </a:lnSpc>
              </a:pP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cxnSp>
          <p:nvCxnSpPr>
            <p:cNvPr id="4" name="直線接點 3">
              <a:extLst>
                <a:ext uri="{FF2B5EF4-FFF2-40B4-BE49-F238E27FC236}">
                  <a16:creationId xmlns:a16="http://schemas.microsoft.com/office/drawing/2014/main" id="{09E1E463-5D40-F3AA-3AC4-6F8DEB3424D1}"/>
                </a:ext>
              </a:extLst>
            </p:cNvPr>
            <p:cNvCxnSpPr/>
            <p:nvPr/>
          </p:nvCxnSpPr>
          <p:spPr>
            <a:xfrm>
              <a:off x="1907704" y="3579862"/>
              <a:ext cx="5184576"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5953A1B1-622E-3C24-7EF3-4224D5AEEF2E}"/>
                </a:ext>
              </a:extLst>
            </p:cNvPr>
            <p:cNvSpPr txBox="1"/>
            <p:nvPr/>
          </p:nvSpPr>
          <p:spPr>
            <a:xfrm>
              <a:off x="2159730" y="3649326"/>
              <a:ext cx="4932550" cy="1236108"/>
            </a:xfrm>
            <a:prstGeom prst="rect">
              <a:avLst/>
            </a:prstGeom>
            <a:noFill/>
          </p:spPr>
          <p:txBody>
            <a:bodyPr wrap="square">
              <a:spAutoFit/>
            </a:bodyPr>
            <a:lstStyle/>
            <a:p>
              <a:pPr algn="ctr">
                <a:lnSpc>
                  <a:spcPct val="150000"/>
                </a:lnSpc>
              </a:pPr>
              <a:r>
                <a:rPr lang="en-US" altLang="zh-TW" sz="3200" dirty="0">
                  <a:solidFill>
                    <a:schemeClr val="tx1">
                      <a:lumMod val="65000"/>
                      <a:lumOff val="35000"/>
                    </a:schemeClr>
                  </a:solidFill>
                  <a:latin typeface="Microsoft JhengHei" panose="020B0604030504040204" pitchFamily="34" charset="-120"/>
                  <a:ea typeface="Microsoft JhengHei" panose="020B0604030504040204" pitchFamily="34" charset="-120"/>
                </a:rPr>
                <a:t>469,950</a:t>
              </a:r>
              <a:r>
                <a:rPr lang="zh-TW" altLang="en-US" sz="3200" dirty="0">
                  <a:solidFill>
                    <a:schemeClr val="tx1">
                      <a:lumMod val="65000"/>
                      <a:lumOff val="35000"/>
                    </a:schemeClr>
                  </a:solidFill>
                  <a:latin typeface="Microsoft JhengHei" panose="020B0604030504040204" pitchFamily="34" charset="-120"/>
                  <a:ea typeface="Microsoft JhengHei" panose="020B0604030504040204" pitchFamily="34" charset="-120"/>
                </a:rPr>
                <a:t>元</a:t>
              </a:r>
              <a:r>
                <a:rPr lang="en-US" altLang="zh-TW" sz="32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sz="32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rPr>
                <a:t>/ </a:t>
              </a:r>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年</a:t>
              </a:r>
              <a:endParaRPr lang="en-US" altLang="zh-TW"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gn="r">
                <a:lnSpc>
                  <a:spcPct val="150000"/>
                </a:lnSpc>
              </a:pPr>
              <a:endPar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grpSp>
      <p:cxnSp>
        <p:nvCxnSpPr>
          <p:cNvPr id="9" name="直線箭頭接點 8">
            <a:extLst>
              <a:ext uri="{FF2B5EF4-FFF2-40B4-BE49-F238E27FC236}">
                <a16:creationId xmlns:a16="http://schemas.microsoft.com/office/drawing/2014/main" id="{8751BDAB-E4A8-82D9-7607-565326AF0FD0}"/>
              </a:ext>
            </a:extLst>
          </p:cNvPr>
          <p:cNvCxnSpPr/>
          <p:nvPr/>
        </p:nvCxnSpPr>
        <p:spPr>
          <a:xfrm>
            <a:off x="5535108" y="4155926"/>
            <a:ext cx="558061"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AE3EBF67-FFF6-B2E8-809F-746D30BB2EEE}"/>
              </a:ext>
            </a:extLst>
          </p:cNvPr>
          <p:cNvSpPr txBox="1"/>
          <p:nvPr/>
        </p:nvSpPr>
        <p:spPr>
          <a:xfrm>
            <a:off x="5986098" y="3865935"/>
            <a:ext cx="2439271" cy="456920"/>
          </a:xfrm>
          <a:prstGeom prst="rect">
            <a:avLst/>
          </a:prstGeom>
          <a:noFill/>
        </p:spPr>
        <p:txBody>
          <a:bodyPr wrap="square">
            <a:spAutoFit/>
          </a:bodyPr>
          <a:lstStyle/>
          <a:p>
            <a:pPr algn="ctr">
              <a:lnSpc>
                <a:spcPct val="150000"/>
              </a:lnSpc>
            </a:pP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成本</a:t>
            </a:r>
            <a:r>
              <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rPr>
              <a:t> 400 ~ 500</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萬</a:t>
            </a:r>
          </a:p>
        </p:txBody>
      </p:sp>
    </p:spTree>
    <p:extLst>
      <p:ext uri="{BB962C8B-B14F-4D97-AF65-F5344CB8AC3E}">
        <p14:creationId xmlns:p14="http://schemas.microsoft.com/office/powerpoint/2010/main" val="186471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平行 的圖片&#10;&#10;自動產生的描述">
            <a:extLst>
              <a:ext uri="{FF2B5EF4-FFF2-40B4-BE49-F238E27FC236}">
                <a16:creationId xmlns:a16="http://schemas.microsoft.com/office/drawing/2014/main" id="{A3D0214B-A9D7-476E-E029-4D82DA01E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853" y="555526"/>
            <a:ext cx="3444293" cy="4346215"/>
          </a:xfrm>
          <a:prstGeom prst="rect">
            <a:avLst/>
          </a:prstGeom>
        </p:spPr>
      </p:pic>
    </p:spTree>
    <p:extLst>
      <p:ext uri="{BB962C8B-B14F-4D97-AF65-F5344CB8AC3E}">
        <p14:creationId xmlns:p14="http://schemas.microsoft.com/office/powerpoint/2010/main" val="3747827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網路廣告 的圖片&#10;&#10;自動產生的描述">
            <a:extLst>
              <a:ext uri="{FF2B5EF4-FFF2-40B4-BE49-F238E27FC236}">
                <a16:creationId xmlns:a16="http://schemas.microsoft.com/office/drawing/2014/main" id="{A87B34F7-F6AD-6A22-04AB-9C0C71057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6" y="879562"/>
            <a:ext cx="8398267" cy="3384376"/>
          </a:xfrm>
          <a:prstGeom prst="rect">
            <a:avLst/>
          </a:prstGeom>
        </p:spPr>
      </p:pic>
    </p:spTree>
    <p:extLst>
      <p:ext uri="{BB962C8B-B14F-4D97-AF65-F5344CB8AC3E}">
        <p14:creationId xmlns:p14="http://schemas.microsoft.com/office/powerpoint/2010/main" val="23767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9BA1FDD-B776-AEAF-3BF3-94BB18C01354}"/>
              </a:ext>
            </a:extLst>
          </p:cNvPr>
          <p:cNvSpPr/>
          <p:nvPr/>
        </p:nvSpPr>
        <p:spPr>
          <a:xfrm>
            <a:off x="3995936" y="2167951"/>
            <a:ext cx="5148064" cy="2420023"/>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kumimoji="1" lang="zh-TW" altLang="en-US" dirty="0"/>
          </a:p>
        </p:txBody>
      </p:sp>
      <p:sp>
        <p:nvSpPr>
          <p:cNvPr id="5" name="文字方塊 4"/>
          <p:cNvSpPr txBox="1"/>
          <p:nvPr/>
        </p:nvSpPr>
        <p:spPr>
          <a:xfrm>
            <a:off x="6876256" y="4681468"/>
            <a:ext cx="2232248" cy="338554"/>
          </a:xfrm>
          <a:prstGeom prst="rect">
            <a:avLst/>
          </a:prstGeom>
          <a:noFill/>
        </p:spPr>
        <p:txBody>
          <a:bodyPr wrap="square" rtlCol="0">
            <a:spAutoFit/>
          </a:bodyPr>
          <a:lstStyle/>
          <a:p>
            <a:pPr marL="0" lvl="0" indent="0">
              <a:buNone/>
            </a:pP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Date</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2023</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a:t>
            </a:r>
            <a:r>
              <a:rPr lang="zh-TW" altLang="en-US" sz="1600" dirty="0">
                <a:solidFill>
                  <a:schemeClr val="tx1">
                    <a:lumMod val="50000"/>
                    <a:lumOff val="50000"/>
                  </a:schemeClr>
                </a:solidFill>
                <a:latin typeface="Arial" panose="020B0604020202020204" pitchFamily="34" charset="0"/>
                <a:ea typeface="Arial Unicode MS" panose="020B0604020202020204" pitchFamily="34" charset="-120"/>
                <a:sym typeface="+mn-ea"/>
              </a:rPr>
              <a:t> </a:t>
            </a:r>
            <a:r>
              <a:rPr lang="en-US" altLang="zh-TW" sz="1600" dirty="0">
                <a:solidFill>
                  <a:schemeClr val="tx1">
                    <a:lumMod val="50000"/>
                    <a:lumOff val="50000"/>
                  </a:schemeClr>
                </a:solidFill>
                <a:latin typeface="Arial" panose="020B0604020202020204" pitchFamily="34" charset="0"/>
                <a:ea typeface="Arial Unicode MS" panose="020B0604020202020204" pitchFamily="34" charset="-120"/>
                <a:sym typeface="+mn-ea"/>
              </a:rPr>
              <a:t>10  / 4</a:t>
            </a:r>
          </a:p>
        </p:txBody>
      </p:sp>
      <p:pic>
        <p:nvPicPr>
          <p:cNvPr id="1026" name="Picture 2" descr="低壓開關事業- 事業領域- 關於士電- 士林電機">
            <a:extLst>
              <a:ext uri="{FF2B5EF4-FFF2-40B4-BE49-F238E27FC236}">
                <a16:creationId xmlns:a16="http://schemas.microsoft.com/office/drawing/2014/main" id="{3605B66E-A51A-D0F6-7DD3-80B12B3301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8" t="14057" b="25453"/>
          <a:stretch/>
        </p:blipFill>
        <p:spPr bwMode="auto">
          <a:xfrm>
            <a:off x="0" y="943815"/>
            <a:ext cx="5524737" cy="3644159"/>
          </a:xfrm>
          <a:prstGeom prst="rect">
            <a:avLst/>
          </a:prstGeom>
          <a:noFill/>
          <a:extLst>
            <a:ext uri="{909E8E84-426E-40DD-AFC4-6F175D3DCCD1}">
              <a14:hiddenFill xmlns:a14="http://schemas.microsoft.com/office/drawing/2010/main">
                <a:solidFill>
                  <a:srgbClr val="FFFFFF"/>
                </a:solidFill>
              </a14:hiddenFill>
            </a:ext>
          </a:extLst>
        </p:spPr>
      </p:pic>
      <p:sp>
        <p:nvSpPr>
          <p:cNvPr id="4" name="文字版面配置區 3"/>
          <p:cNvSpPr>
            <a:spLocks noGrp="1"/>
          </p:cNvSpPr>
          <p:nvPr>
            <p:ph type="body" sz="quarter" idx="13"/>
          </p:nvPr>
        </p:nvSpPr>
        <p:spPr>
          <a:xfrm>
            <a:off x="4139952" y="2765894"/>
            <a:ext cx="4427445" cy="1368152"/>
          </a:xfrm>
          <a:solidFill>
            <a:srgbClr val="FFFFFF">
              <a:alpha val="70980"/>
            </a:srgbClr>
          </a:solidFill>
          <a:ln w="19050">
            <a:solidFill>
              <a:schemeClr val="tx1">
                <a:lumMod val="50000"/>
                <a:lumOff val="50000"/>
              </a:schemeClr>
            </a:solidFill>
          </a:ln>
        </p:spPr>
        <p:txBody>
          <a:bodyPr/>
          <a:lstStyle/>
          <a:p>
            <a:pPr algn="r"/>
            <a:r>
              <a:rPr lang="zh-TW" altLang="en-US" sz="1400" b="0" i="0" dirty="0">
                <a:solidFill>
                  <a:srgbClr val="374151"/>
                </a:solidFill>
                <a:effectLst/>
                <a:latin typeface="Söhne"/>
              </a:rPr>
              <a:t>陽光照耀著一切，不論黑夜多長，</a:t>
            </a:r>
          </a:p>
          <a:p>
            <a:pPr algn="r"/>
            <a:r>
              <a:rPr lang="zh-TW" altLang="en-US" sz="1400" b="0" i="0" dirty="0">
                <a:solidFill>
                  <a:srgbClr val="374151"/>
                </a:solidFill>
                <a:effectLst/>
                <a:latin typeface="Söhne"/>
              </a:rPr>
              <a:t>它總會再次昇華，照亮我們前行的路，</a:t>
            </a:r>
          </a:p>
          <a:p>
            <a:pPr algn="r"/>
            <a:r>
              <a:rPr lang="zh-TW" altLang="en-US" sz="1400" b="0" i="0" dirty="0">
                <a:solidFill>
                  <a:srgbClr val="374151"/>
                </a:solidFill>
                <a:effectLst/>
                <a:latin typeface="Söhne"/>
              </a:rPr>
              <a:t>讓我們珍惜每一個陽光的瞬間，</a:t>
            </a:r>
          </a:p>
          <a:p>
            <a:pPr algn="r"/>
            <a:r>
              <a:rPr lang="zh-TW" altLang="en-US" sz="1400" b="0" i="0" dirty="0">
                <a:solidFill>
                  <a:srgbClr val="374151"/>
                </a:solidFill>
                <a:effectLst/>
                <a:latin typeface="Söhne"/>
              </a:rPr>
              <a:t>因為它帶來了生活的美好，讓我們共同沐浴在陽光下。</a:t>
            </a:r>
            <a:endParaRPr lang="zh-TW" altLang="en-US" sz="2800" b="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
        <p:nvSpPr>
          <p:cNvPr id="3" name="文字方塊 2">
            <a:extLst>
              <a:ext uri="{FF2B5EF4-FFF2-40B4-BE49-F238E27FC236}">
                <a16:creationId xmlns:a16="http://schemas.microsoft.com/office/drawing/2014/main" id="{7091E958-53D5-3AD1-1CBF-08F0DD631C8A}"/>
              </a:ext>
            </a:extLst>
          </p:cNvPr>
          <p:cNvSpPr txBox="1"/>
          <p:nvPr/>
        </p:nvSpPr>
        <p:spPr>
          <a:xfrm>
            <a:off x="5724128" y="987574"/>
            <a:ext cx="2534306" cy="1022268"/>
          </a:xfrm>
          <a:prstGeom prst="rect">
            <a:avLst/>
          </a:prstGeom>
          <a:noFill/>
        </p:spPr>
        <p:txBody>
          <a:bodyPr wrap="square">
            <a:spAutoFit/>
          </a:bodyPr>
          <a:lstStyle/>
          <a:p>
            <a:pPr>
              <a:lnSpc>
                <a:spcPct val="150000"/>
              </a:lnSpc>
            </a:pPr>
            <a:r>
              <a:rPr lang="zh-TW" altLang="en-US" sz="1400" dirty="0">
                <a:solidFill>
                  <a:schemeClr val="tx1">
                    <a:lumMod val="65000"/>
                    <a:lumOff val="35000"/>
                  </a:schemeClr>
                </a:solidFill>
                <a:latin typeface="Microsoft JhengHei" panose="020B0604030504040204" pitchFamily="34" charset="-120"/>
                <a:ea typeface="Microsoft JhengHei" panose="020B0604030504040204" pitchFamily="34" charset="-120"/>
              </a:rPr>
              <a:t>士林電機廠股份有限公司</a:t>
            </a:r>
            <a:endParaRPr lang="en-US" altLang="zh-TW" sz="14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zh-TW" altLang="en-US" sz="1400" dirty="0">
                <a:solidFill>
                  <a:schemeClr val="tx1">
                    <a:lumMod val="65000"/>
                    <a:lumOff val="35000"/>
                  </a:schemeClr>
                </a:solidFill>
                <a:latin typeface="Microsoft JhengHei" panose="020B0604030504040204" pitchFamily="34" charset="-120"/>
                <a:ea typeface="Microsoft JhengHei" panose="020B0604030504040204" pitchFamily="34" charset="-120"/>
              </a:rPr>
              <a:t>台南分公司</a:t>
            </a:r>
            <a:endParaRPr lang="en-US" altLang="zh-TW" sz="1400"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pPr>
              <a:lnSpc>
                <a:spcPct val="150000"/>
              </a:lnSpc>
            </a:pPr>
            <a:r>
              <a:rPr lang="en-US" altLang="zh-TW" sz="1400" dirty="0">
                <a:solidFill>
                  <a:schemeClr val="tx1">
                    <a:lumMod val="65000"/>
                    <a:lumOff val="35000"/>
                  </a:schemeClr>
                </a:solidFill>
                <a:latin typeface="Microsoft JhengHei" panose="020B0604030504040204" pitchFamily="34" charset="-120"/>
                <a:ea typeface="Microsoft JhengHei" panose="020B0604030504040204" pitchFamily="34" charset="-120"/>
              </a:rPr>
              <a:t>06-2371246  #126</a:t>
            </a:r>
            <a:r>
              <a:rPr lang="zh-TW" altLang="en-US" sz="1400" dirty="0">
                <a:solidFill>
                  <a:schemeClr val="tx1">
                    <a:lumMod val="65000"/>
                    <a:lumOff val="35000"/>
                  </a:schemeClr>
                </a:solidFill>
                <a:latin typeface="Microsoft JhengHei" panose="020B0604030504040204" pitchFamily="34" charset="-120"/>
                <a:ea typeface="Microsoft JhengHei" panose="020B0604030504040204" pitchFamily="34" charset="-120"/>
              </a:rPr>
              <a:t> </a:t>
            </a:r>
          </a:p>
        </p:txBody>
      </p:sp>
    </p:spTree>
    <p:extLst>
      <p:ext uri="{BB962C8B-B14F-4D97-AF65-F5344CB8AC3E}">
        <p14:creationId xmlns:p14="http://schemas.microsoft.com/office/powerpoint/2010/main" val="406360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p:cNvSpPr>
            <a:spLocks noGrp="1"/>
          </p:cNvSpPr>
          <p:nvPr>
            <p:ph type="body" sz="quarter" idx="13"/>
          </p:nvPr>
        </p:nvSpPr>
        <p:spPr>
          <a:xfrm>
            <a:off x="5292080" y="1419622"/>
            <a:ext cx="2232248" cy="2520280"/>
          </a:xfrm>
          <a:solidFill>
            <a:srgbClr val="FFFFFF">
              <a:alpha val="70980"/>
            </a:srgbClr>
          </a:solidFill>
          <a:ln w="19050">
            <a:solidFill>
              <a:srgbClr val="7F7F7F">
                <a:alpha val="89020"/>
              </a:srgbClr>
            </a:solidFill>
          </a:ln>
        </p:spPr>
        <p:txBody>
          <a:bodyPr/>
          <a:lstStyle/>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高工電機科</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大學不分系</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光電研究所落榜</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偏鄉教育</a:t>
            </a:r>
            <a:endPar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a:p>
            <a:pPr algn="l"/>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r>
              <a:rPr lang="en-US" altLang="zh-TW"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en-US" sz="1400" b="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補教老師</a:t>
            </a:r>
          </a:p>
          <a:p>
            <a:pPr algn="l">
              <a:lnSpc>
                <a:spcPct val="150000"/>
              </a:lnSpc>
            </a:pPr>
            <a:r>
              <a:rPr lang="zh-TW" altLang="en-US" sz="1600" b="0" dirty="0">
                <a:solidFill>
                  <a:srgbClr val="FF0000"/>
                </a:solidFill>
                <a:effectLst/>
                <a:latin typeface="Microsoft JhengHei" panose="020B0604030504040204" pitchFamily="34" charset="-120"/>
                <a:ea typeface="Microsoft JhengHei" panose="020B0604030504040204" pitchFamily="34" charset="-120"/>
              </a:rPr>
              <a:t> </a:t>
            </a:r>
            <a:r>
              <a:rPr lang="en-US" altLang="zh-TW" sz="1600" b="0" dirty="0">
                <a:solidFill>
                  <a:srgbClr val="FF0000"/>
                </a:solidFill>
                <a:effectLst/>
                <a:latin typeface="Microsoft JhengHei" panose="020B0604030504040204" pitchFamily="34" charset="-120"/>
                <a:ea typeface="Microsoft JhengHei" panose="020B0604030504040204" pitchFamily="34" charset="-120"/>
              </a:rPr>
              <a:t>#</a:t>
            </a:r>
            <a:r>
              <a:rPr lang="zh-TW" altLang="en-US" sz="1600" b="0" dirty="0">
                <a:solidFill>
                  <a:srgbClr val="FF0000"/>
                </a:solidFill>
                <a:effectLst/>
                <a:latin typeface="Microsoft JhengHei" panose="020B0604030504040204" pitchFamily="34" charset="-120"/>
                <a:ea typeface="Microsoft JhengHei" panose="020B0604030504040204" pitchFamily="34" charset="-120"/>
              </a:rPr>
              <a:t> 士林電機營業人員</a:t>
            </a:r>
            <a:endParaRPr lang="en-US" altLang="zh-TW" sz="1600" b="0" dirty="0">
              <a:solidFill>
                <a:srgbClr val="FF0000"/>
              </a:solidFill>
              <a:effectLst/>
              <a:latin typeface="Microsoft JhengHei" panose="020B0604030504040204" pitchFamily="34" charset="-120"/>
              <a:ea typeface="Microsoft JhengHei" panose="020B0604030504040204" pitchFamily="34" charset="-120"/>
            </a:endParaRPr>
          </a:p>
          <a:p>
            <a:pPr algn="l"/>
            <a:r>
              <a:rPr lang="zh-TW" altLang="en-US" sz="1600" b="0" dirty="0">
                <a:solidFill>
                  <a:srgbClr val="FF0000"/>
                </a:solidFill>
                <a:effectLst/>
                <a:latin typeface="Microsoft JhengHei" panose="020B0604030504040204" pitchFamily="34" charset="-120"/>
                <a:ea typeface="Microsoft JhengHei" panose="020B0604030504040204" pitchFamily="34" charset="-120"/>
              </a:rPr>
              <a:t> </a:t>
            </a:r>
            <a:r>
              <a:rPr lang="en-US" altLang="zh-TW" sz="1600" b="0" dirty="0">
                <a:solidFill>
                  <a:srgbClr val="FF0000"/>
                </a:solidFill>
                <a:effectLst/>
                <a:latin typeface="Microsoft JhengHei" panose="020B0604030504040204" pitchFamily="34" charset="-120"/>
                <a:ea typeface="Microsoft JhengHei" panose="020B0604030504040204" pitchFamily="34" charset="-120"/>
              </a:rPr>
              <a:t>#</a:t>
            </a:r>
            <a:r>
              <a:rPr lang="zh-TW" altLang="en-US" sz="1600" b="0" dirty="0">
                <a:solidFill>
                  <a:srgbClr val="FF0000"/>
                </a:solidFill>
                <a:effectLst/>
                <a:latin typeface="Microsoft JhengHei" panose="020B0604030504040204" pitchFamily="34" charset="-120"/>
                <a:ea typeface="Microsoft JhengHei" panose="020B0604030504040204" pitchFamily="34" charset="-120"/>
              </a:rPr>
              <a:t> 綠能專案負責人</a:t>
            </a:r>
            <a:endParaRPr lang="en-US" altLang="zh-TW" sz="2400" b="0" dirty="0">
              <a:solidFill>
                <a:srgbClr val="FF0000"/>
              </a:solidFill>
              <a:effectLst/>
              <a:latin typeface="Open Sans" panose="020B0606030504020204" pitchFamily="34" charset="0"/>
              <a:ea typeface="Microsoft JhengHei" panose="020B0604030504040204" pitchFamily="34" charset="-120"/>
            </a:endParaRPr>
          </a:p>
        </p:txBody>
      </p:sp>
      <p:pic>
        <p:nvPicPr>
          <p:cNvPr id="3" name="圖片 2" descr="一張含有 牆, 室內, 人員, 服裝 的圖片&#10;&#10;自動產生的描述">
            <a:extLst>
              <a:ext uri="{FF2B5EF4-FFF2-40B4-BE49-F238E27FC236}">
                <a16:creationId xmlns:a16="http://schemas.microsoft.com/office/drawing/2014/main" id="{2A831C58-B6BC-7090-7CE3-FBA471F7682F}"/>
              </a:ext>
            </a:extLst>
          </p:cNvPr>
          <p:cNvPicPr>
            <a:picLocks noChangeAspect="1"/>
          </p:cNvPicPr>
          <p:nvPr/>
        </p:nvPicPr>
        <p:blipFill rotWithShape="1">
          <a:blip r:embed="rId3">
            <a:extLst>
              <a:ext uri="{28A0092B-C50C-407E-A947-70E740481C1C}">
                <a14:useLocalDpi xmlns:a14="http://schemas.microsoft.com/office/drawing/2010/main" val="0"/>
              </a:ext>
            </a:extLst>
          </a:blip>
          <a:srcRect t="8721"/>
          <a:stretch/>
        </p:blipFill>
        <p:spPr>
          <a:xfrm>
            <a:off x="1259632" y="771550"/>
            <a:ext cx="3096344" cy="3768418"/>
          </a:xfrm>
          <a:prstGeom prst="rect">
            <a:avLst/>
          </a:prstGeom>
        </p:spPr>
      </p:pic>
    </p:spTree>
    <p:extLst>
      <p:ext uri="{BB962C8B-B14F-4D97-AF65-F5344CB8AC3E}">
        <p14:creationId xmlns:p14="http://schemas.microsoft.com/office/powerpoint/2010/main" val="185965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A747FDBE-2F28-25D3-22F4-CA2072C4C3B2}"/>
              </a:ext>
            </a:extLst>
          </p:cNvPr>
          <p:cNvSpPr txBox="1"/>
          <p:nvPr/>
        </p:nvSpPr>
        <p:spPr>
          <a:xfrm>
            <a:off x="1259632" y="2340917"/>
            <a:ext cx="5544616" cy="461665"/>
          </a:xfrm>
          <a:prstGeom prst="rect">
            <a:avLst/>
          </a:prstGeom>
          <a:noFill/>
        </p:spPr>
        <p:txBody>
          <a:bodyPr wrap="square">
            <a:spAutoFit/>
          </a:bodyPr>
          <a:lstStyle/>
          <a:p>
            <a:r>
              <a:rPr lang="zh-TW" altLang="en-US" sz="24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莫拉克風災後遷村重生的</a:t>
            </a:r>
            <a:r>
              <a:rPr lang="zh-TW" altLang="en-US" sz="2400" dirty="0">
                <a:solidFill>
                  <a:schemeClr val="tx1">
                    <a:lumMod val="65000"/>
                    <a:lumOff val="35000"/>
                  </a:schemeClr>
                </a:solidFill>
                <a:latin typeface="Microsoft JhengHei" panose="020B0604030504040204" pitchFamily="34" charset="-120"/>
                <a:ea typeface="Microsoft JhengHei" panose="020B0604030504040204" pitchFamily="34" charset="-120"/>
              </a:rPr>
              <a:t>山林</a:t>
            </a:r>
            <a:r>
              <a:rPr lang="zh-TW" altLang="en-US" sz="2400" i="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國小</a:t>
            </a:r>
            <a:endParaRPr lang="zh-TW" altLang="en-US" sz="24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702508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636F88AD-4A07-D3E7-8A86-24F018BA41D5}"/>
              </a:ext>
            </a:extLst>
          </p:cNvPr>
          <p:cNvSpPr txBox="1"/>
          <p:nvPr/>
        </p:nvSpPr>
        <p:spPr>
          <a:xfrm>
            <a:off x="395536" y="4045009"/>
            <a:ext cx="8424936" cy="830997"/>
          </a:xfrm>
          <a:prstGeom prst="rect">
            <a:avLst/>
          </a:prstGeom>
          <a:noFill/>
        </p:spPr>
        <p:txBody>
          <a:bodyPr wrap="square">
            <a:spAutoFit/>
          </a:bodyPr>
          <a:lstStyle/>
          <a:p>
            <a:r>
              <a:rPr lang="zh-TW" altLang="en-US"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長榮百合國小是瑪家鄉的部落學校，每年賣電獲利</a:t>
            </a:r>
            <a:r>
              <a:rPr lang="en-US" altLang="zh-TW"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47</a:t>
            </a:r>
            <a:r>
              <a:rPr lang="zh-TW" altLang="en-US"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萬餘元。校長陳世聰表示，該校太陽能板是</a:t>
            </a:r>
            <a:r>
              <a:rPr lang="en-US" altLang="zh-TW"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56.8</a:t>
            </a:r>
            <a:r>
              <a:rPr lang="zh-TW" altLang="en-US"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瓩，每度電以</a:t>
            </a:r>
            <a:r>
              <a:rPr lang="en-US" altLang="zh-TW"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7.9</a:t>
            </a:r>
            <a:r>
              <a:rPr lang="zh-TW" altLang="en-US"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元價格賣給台電，所得全數給學校，「對我們這樣缺人又缺錢的小校幫助非常大。」 </a:t>
            </a:r>
            <a:r>
              <a:rPr lang="en-US" altLang="zh-TW"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2009</a:t>
            </a:r>
            <a:r>
              <a:rPr lang="zh-TW" altLang="en-US" sz="1200" b="0" i="0" dirty="0">
                <a:solidFill>
                  <a:schemeClr val="tx1">
                    <a:lumMod val="50000"/>
                    <a:lumOff val="50000"/>
                  </a:schemeClr>
                </a:solidFill>
                <a:effectLst/>
                <a:latin typeface="Microsoft JhengHei" panose="020B0604030504040204" pitchFamily="34" charset="-120"/>
                <a:ea typeface="Microsoft JhengHei" panose="020B0604030504040204" pitchFamily="34" charset="-120"/>
              </a:rPr>
              <a:t>年莫拉克颱風重創瑪家鄉瑪家村、三地門鄉大社村、霧台鄉好茶村，張榮發基金會認養新建學校，數百萬光電建置資金全由風災捐助款挹注，因此售電收入全回饋學校。 長榮百合將賣電收益用在中巴、小巴及三座電梯。</a:t>
            </a:r>
            <a:endParaRPr lang="zh-TW" altLang="en-US" sz="12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pic>
        <p:nvPicPr>
          <p:cNvPr id="11" name="圖片 10" descr="一張含有 戶外, 雲, 天空, 植物 的圖片&#10;&#10;自動產生的描述">
            <a:extLst>
              <a:ext uri="{FF2B5EF4-FFF2-40B4-BE49-F238E27FC236}">
                <a16:creationId xmlns:a16="http://schemas.microsoft.com/office/drawing/2014/main" id="{7FDD010D-EF5F-A6BF-3C81-2DE64B20575E}"/>
              </a:ext>
            </a:extLst>
          </p:cNvPr>
          <p:cNvPicPr>
            <a:picLocks noChangeAspect="1"/>
          </p:cNvPicPr>
          <p:nvPr/>
        </p:nvPicPr>
        <p:blipFill rotWithShape="1">
          <a:blip r:embed="rId3">
            <a:extLst>
              <a:ext uri="{28A0092B-C50C-407E-A947-70E740481C1C}">
                <a14:useLocalDpi xmlns:a14="http://schemas.microsoft.com/office/drawing/2010/main" val="0"/>
              </a:ext>
            </a:extLst>
          </a:blip>
          <a:srcRect l="7819" t="3904"/>
          <a:stretch/>
        </p:blipFill>
        <p:spPr>
          <a:xfrm>
            <a:off x="2123728" y="771550"/>
            <a:ext cx="4717846" cy="3168352"/>
          </a:xfrm>
          <a:prstGeom prst="rect">
            <a:avLst/>
          </a:prstGeom>
        </p:spPr>
      </p:pic>
      <p:sp>
        <p:nvSpPr>
          <p:cNvPr id="12" name="矩形 11">
            <a:extLst>
              <a:ext uri="{FF2B5EF4-FFF2-40B4-BE49-F238E27FC236}">
                <a16:creationId xmlns:a16="http://schemas.microsoft.com/office/drawing/2014/main" id="{EAC2116B-A30C-564A-9D51-D049DF0BDED1}"/>
              </a:ext>
            </a:extLst>
          </p:cNvPr>
          <p:cNvSpPr/>
          <p:nvPr/>
        </p:nvSpPr>
        <p:spPr>
          <a:xfrm>
            <a:off x="376902" y="4010230"/>
            <a:ext cx="8443570" cy="937784"/>
          </a:xfrm>
          <a:prstGeom prst="rect">
            <a:avLst/>
          </a:prstGeom>
          <a:no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47210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0B180615-8B2B-6567-B374-279577BF73E6}"/>
              </a:ext>
            </a:extLst>
          </p:cNvPr>
          <p:cNvGrpSpPr/>
          <p:nvPr/>
        </p:nvGrpSpPr>
        <p:grpSpPr>
          <a:xfrm>
            <a:off x="546914" y="981494"/>
            <a:ext cx="3016974" cy="1270286"/>
            <a:chOff x="224353" y="837478"/>
            <a:chExt cx="3016974" cy="1270286"/>
          </a:xfrm>
        </p:grpSpPr>
        <p:sp>
          <p:nvSpPr>
            <p:cNvPr id="2" name="文字方塊 1">
              <a:extLst>
                <a:ext uri="{FF2B5EF4-FFF2-40B4-BE49-F238E27FC236}">
                  <a16:creationId xmlns:a16="http://schemas.microsoft.com/office/drawing/2014/main" id="{14EC0D3C-3A00-F5B2-6CD1-7501ED92D0AF}"/>
                </a:ext>
              </a:extLst>
            </p:cNvPr>
            <p:cNvSpPr txBox="1"/>
            <p:nvPr/>
          </p:nvSpPr>
          <p:spPr>
            <a:xfrm>
              <a:off x="1144116" y="1707654"/>
              <a:ext cx="1080120" cy="400110"/>
            </a:xfrm>
            <a:prstGeom prst="rect">
              <a:avLst/>
            </a:prstGeom>
            <a:noFill/>
          </p:spPr>
          <p:txBody>
            <a:bodyPr wrap="square">
              <a:spAutoFit/>
            </a:bodyPr>
            <a:lstStyle/>
            <a:p>
              <a:r>
                <a:rPr lang="en-US" altLang="zh-TW" sz="2000" dirty="0">
                  <a:solidFill>
                    <a:schemeClr val="tx1">
                      <a:lumMod val="50000"/>
                      <a:lumOff val="50000"/>
                    </a:schemeClr>
                  </a:solidFill>
                  <a:latin typeface="Microsoft JhengHei" panose="020B0604030504040204" pitchFamily="34" charset="-120"/>
                  <a:ea typeface="Microsoft JhengHei" panose="020B0604030504040204" pitchFamily="34" charset="-120"/>
                </a:rPr>
                <a:t>(2011)</a:t>
              </a:r>
              <a:endParaRPr lang="zh-TW" altLang="en-US" sz="2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8" name="文字方塊 7">
              <a:extLst>
                <a:ext uri="{FF2B5EF4-FFF2-40B4-BE49-F238E27FC236}">
                  <a16:creationId xmlns:a16="http://schemas.microsoft.com/office/drawing/2014/main" id="{F6297D75-09FA-E1BE-D778-42D49150D125}"/>
                </a:ext>
              </a:extLst>
            </p:cNvPr>
            <p:cNvSpPr txBox="1"/>
            <p:nvPr/>
          </p:nvSpPr>
          <p:spPr>
            <a:xfrm>
              <a:off x="224353" y="837478"/>
              <a:ext cx="3016974" cy="830997"/>
            </a:xfrm>
            <a:prstGeom prst="rect">
              <a:avLst/>
            </a:prstGeom>
            <a:noFill/>
          </p:spPr>
          <p:txBody>
            <a:bodyPr wrap="square">
              <a:spAutoFit/>
            </a:bodyPr>
            <a:lstStyle/>
            <a:p>
              <a:r>
                <a:rPr lang="en-US" altLang="zh-TW" sz="4800" u="sng" dirty="0">
                  <a:solidFill>
                    <a:schemeClr val="tx1">
                      <a:lumMod val="50000"/>
                      <a:lumOff val="50000"/>
                    </a:schemeClr>
                  </a:solidFill>
                  <a:latin typeface="Microsoft JhengHei" panose="020B0604030504040204" pitchFamily="34" charset="-120"/>
                  <a:ea typeface="Microsoft JhengHei" panose="020B0604030504040204" pitchFamily="34" charset="-120"/>
                </a:rPr>
                <a:t>$550,000</a:t>
              </a:r>
              <a:endParaRPr lang="zh-TW" altLang="en-US" sz="4800" u="sng"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grpSp>
        <p:nvGrpSpPr>
          <p:cNvPr id="20" name="群組 19">
            <a:extLst>
              <a:ext uri="{FF2B5EF4-FFF2-40B4-BE49-F238E27FC236}">
                <a16:creationId xmlns:a16="http://schemas.microsoft.com/office/drawing/2014/main" id="{EA2F6F05-4EF9-9D83-D6F3-76250B3B29EB}"/>
              </a:ext>
            </a:extLst>
          </p:cNvPr>
          <p:cNvGrpSpPr/>
          <p:nvPr/>
        </p:nvGrpSpPr>
        <p:grpSpPr>
          <a:xfrm>
            <a:off x="6396068" y="3609351"/>
            <a:ext cx="1824069" cy="936104"/>
            <a:chOff x="7099278" y="3550813"/>
            <a:chExt cx="1824069" cy="936104"/>
          </a:xfrm>
        </p:grpSpPr>
        <p:sp>
          <p:nvSpPr>
            <p:cNvPr id="7" name="文字方塊 6">
              <a:extLst>
                <a:ext uri="{FF2B5EF4-FFF2-40B4-BE49-F238E27FC236}">
                  <a16:creationId xmlns:a16="http://schemas.microsoft.com/office/drawing/2014/main" id="{A747FDBE-2F28-25D3-22F4-CA2072C4C3B2}"/>
                </a:ext>
              </a:extLst>
            </p:cNvPr>
            <p:cNvSpPr txBox="1"/>
            <p:nvPr/>
          </p:nvSpPr>
          <p:spPr>
            <a:xfrm>
              <a:off x="7445004" y="4086807"/>
              <a:ext cx="1080120" cy="400110"/>
            </a:xfrm>
            <a:prstGeom prst="rect">
              <a:avLst/>
            </a:prstGeom>
            <a:noFill/>
          </p:spPr>
          <p:txBody>
            <a:bodyPr wrap="square">
              <a:spAutoFit/>
            </a:bodyPr>
            <a:lstStyle/>
            <a:p>
              <a:r>
                <a:rPr lang="en-US" altLang="zh-TW" sz="2000" dirty="0">
                  <a:solidFill>
                    <a:schemeClr val="tx1">
                      <a:lumMod val="50000"/>
                      <a:lumOff val="50000"/>
                    </a:schemeClr>
                  </a:solidFill>
                  <a:latin typeface="Microsoft JhengHei" panose="020B0604030504040204" pitchFamily="34" charset="-120"/>
                  <a:ea typeface="Microsoft JhengHei" panose="020B0604030504040204" pitchFamily="34" charset="-120"/>
                </a:rPr>
                <a:t>(2022)</a:t>
              </a:r>
              <a:endParaRPr lang="zh-TW" altLang="en-US" sz="2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9" name="文字方塊 8">
              <a:extLst>
                <a:ext uri="{FF2B5EF4-FFF2-40B4-BE49-F238E27FC236}">
                  <a16:creationId xmlns:a16="http://schemas.microsoft.com/office/drawing/2014/main" id="{1B895ECB-AF72-D113-F047-3DEA309BA030}"/>
                </a:ext>
              </a:extLst>
            </p:cNvPr>
            <p:cNvSpPr txBox="1"/>
            <p:nvPr/>
          </p:nvSpPr>
          <p:spPr>
            <a:xfrm>
              <a:off x="7099278" y="3550813"/>
              <a:ext cx="1824069" cy="523220"/>
            </a:xfrm>
            <a:prstGeom prst="rect">
              <a:avLst/>
            </a:prstGeom>
            <a:noFill/>
          </p:spPr>
          <p:txBody>
            <a:bodyPr wrap="square">
              <a:spAutoFit/>
            </a:bodyPr>
            <a:lstStyle/>
            <a:p>
              <a:r>
                <a:rPr lang="en-US" altLang="zh-TW" sz="2800" u="sng" dirty="0">
                  <a:solidFill>
                    <a:schemeClr val="tx1">
                      <a:lumMod val="50000"/>
                      <a:lumOff val="50000"/>
                    </a:schemeClr>
                  </a:solidFill>
                  <a:latin typeface="Microsoft JhengHei" panose="020B0604030504040204" pitchFamily="34" charset="-120"/>
                  <a:ea typeface="Microsoft JhengHei" panose="020B0604030504040204" pitchFamily="34" charset="-120"/>
                </a:rPr>
                <a:t>$100,000</a:t>
              </a:r>
              <a:endParaRPr lang="zh-TW" altLang="en-US" sz="2800" u="sng"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cxnSp>
        <p:nvCxnSpPr>
          <p:cNvPr id="16" name="直線箭頭接點 15">
            <a:extLst>
              <a:ext uri="{FF2B5EF4-FFF2-40B4-BE49-F238E27FC236}">
                <a16:creationId xmlns:a16="http://schemas.microsoft.com/office/drawing/2014/main" id="{0004C7AF-4B4D-C1AF-2C8D-2A8456403583}"/>
              </a:ext>
            </a:extLst>
          </p:cNvPr>
          <p:cNvCxnSpPr>
            <a:cxnSpLocks/>
          </p:cNvCxnSpPr>
          <p:nvPr/>
        </p:nvCxnSpPr>
        <p:spPr>
          <a:xfrm>
            <a:off x="4572000" y="2414536"/>
            <a:ext cx="1656184" cy="138135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8EBD4848-58B9-0591-26E7-55AEF7E51C59}"/>
              </a:ext>
            </a:extLst>
          </p:cNvPr>
          <p:cNvSpPr/>
          <p:nvPr/>
        </p:nvSpPr>
        <p:spPr>
          <a:xfrm>
            <a:off x="436088" y="778930"/>
            <a:ext cx="8240368" cy="4025067"/>
          </a:xfrm>
          <a:prstGeom prst="rect">
            <a:avLst/>
          </a:prstGeom>
          <a:no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24" name="群組 23">
            <a:extLst>
              <a:ext uri="{FF2B5EF4-FFF2-40B4-BE49-F238E27FC236}">
                <a16:creationId xmlns:a16="http://schemas.microsoft.com/office/drawing/2014/main" id="{46D808BC-FE27-AD31-485E-7ACEB17622B8}"/>
              </a:ext>
            </a:extLst>
          </p:cNvPr>
          <p:cNvGrpSpPr/>
          <p:nvPr/>
        </p:nvGrpSpPr>
        <p:grpSpPr>
          <a:xfrm>
            <a:off x="4679999" y="1484984"/>
            <a:ext cx="1824069" cy="936104"/>
            <a:chOff x="7099278" y="3550813"/>
            <a:chExt cx="1824069" cy="936104"/>
          </a:xfrm>
        </p:grpSpPr>
        <p:sp>
          <p:nvSpPr>
            <p:cNvPr id="25" name="文字方塊 24">
              <a:extLst>
                <a:ext uri="{FF2B5EF4-FFF2-40B4-BE49-F238E27FC236}">
                  <a16:creationId xmlns:a16="http://schemas.microsoft.com/office/drawing/2014/main" id="{E0815B41-8832-1D9B-F61D-D1CA69F0BE54}"/>
                </a:ext>
              </a:extLst>
            </p:cNvPr>
            <p:cNvSpPr txBox="1"/>
            <p:nvPr/>
          </p:nvSpPr>
          <p:spPr>
            <a:xfrm>
              <a:off x="7445004" y="4086807"/>
              <a:ext cx="1080120" cy="400110"/>
            </a:xfrm>
            <a:prstGeom prst="rect">
              <a:avLst/>
            </a:prstGeom>
            <a:noFill/>
          </p:spPr>
          <p:txBody>
            <a:bodyPr wrap="square">
              <a:spAutoFit/>
            </a:bodyPr>
            <a:lstStyle/>
            <a:p>
              <a:r>
                <a:rPr lang="en-US" altLang="zh-TW" sz="2000" dirty="0">
                  <a:solidFill>
                    <a:schemeClr val="tx1">
                      <a:lumMod val="50000"/>
                      <a:lumOff val="50000"/>
                    </a:schemeClr>
                  </a:solidFill>
                  <a:latin typeface="Microsoft JhengHei" panose="020B0604030504040204" pitchFamily="34" charset="-120"/>
                  <a:ea typeface="Microsoft JhengHei" panose="020B0604030504040204" pitchFamily="34" charset="-120"/>
                </a:rPr>
                <a:t>(2016)</a:t>
              </a:r>
              <a:endParaRPr lang="zh-TW" altLang="en-US" sz="2000"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26" name="文字方塊 25">
              <a:extLst>
                <a:ext uri="{FF2B5EF4-FFF2-40B4-BE49-F238E27FC236}">
                  <a16:creationId xmlns:a16="http://schemas.microsoft.com/office/drawing/2014/main" id="{ABAE0304-848D-B227-EA1B-BB21130DAA59}"/>
                </a:ext>
              </a:extLst>
            </p:cNvPr>
            <p:cNvSpPr txBox="1"/>
            <p:nvPr/>
          </p:nvSpPr>
          <p:spPr>
            <a:xfrm>
              <a:off x="7099278" y="3550813"/>
              <a:ext cx="1824069" cy="523220"/>
            </a:xfrm>
            <a:prstGeom prst="rect">
              <a:avLst/>
            </a:prstGeom>
            <a:noFill/>
          </p:spPr>
          <p:txBody>
            <a:bodyPr wrap="square">
              <a:spAutoFit/>
            </a:bodyPr>
            <a:lstStyle/>
            <a:p>
              <a:r>
                <a:rPr lang="en-US" altLang="zh-TW" sz="2800" u="sng" dirty="0">
                  <a:solidFill>
                    <a:schemeClr val="tx1">
                      <a:lumMod val="50000"/>
                      <a:lumOff val="50000"/>
                    </a:schemeClr>
                  </a:solidFill>
                  <a:latin typeface="Microsoft JhengHei" panose="020B0604030504040204" pitchFamily="34" charset="-120"/>
                  <a:ea typeface="Microsoft JhengHei" panose="020B0604030504040204" pitchFamily="34" charset="-120"/>
                </a:rPr>
                <a:t>$470,000</a:t>
              </a:r>
              <a:endParaRPr lang="zh-TW" altLang="en-US" sz="2800" u="sng" dirty="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grpSp>
      <p:sp>
        <p:nvSpPr>
          <p:cNvPr id="27" name="橢圓 26">
            <a:extLst>
              <a:ext uri="{FF2B5EF4-FFF2-40B4-BE49-F238E27FC236}">
                <a16:creationId xmlns:a16="http://schemas.microsoft.com/office/drawing/2014/main" id="{2ABC5511-7566-4ABC-D860-0FE43F130D44}"/>
              </a:ext>
            </a:extLst>
          </p:cNvPr>
          <p:cNvSpPr>
            <a:spLocks/>
          </p:cNvSpPr>
          <p:nvPr/>
        </p:nvSpPr>
        <p:spPr>
          <a:xfrm>
            <a:off x="4518000" y="2355726"/>
            <a:ext cx="108000" cy="10800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橢圓 27">
            <a:extLst>
              <a:ext uri="{FF2B5EF4-FFF2-40B4-BE49-F238E27FC236}">
                <a16:creationId xmlns:a16="http://schemas.microsoft.com/office/drawing/2014/main" id="{06D97198-307B-ED08-BFDB-B641E03155F6}"/>
              </a:ext>
            </a:extLst>
          </p:cNvPr>
          <p:cNvSpPr>
            <a:spLocks/>
          </p:cNvSpPr>
          <p:nvPr/>
        </p:nvSpPr>
        <p:spPr>
          <a:xfrm>
            <a:off x="2843808" y="2031702"/>
            <a:ext cx="108000" cy="10800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35" name="直線接點 34">
            <a:extLst>
              <a:ext uri="{FF2B5EF4-FFF2-40B4-BE49-F238E27FC236}">
                <a16:creationId xmlns:a16="http://schemas.microsoft.com/office/drawing/2014/main" id="{A67C8483-8EB2-3FDD-2582-217CEC998663}"/>
              </a:ext>
            </a:extLst>
          </p:cNvPr>
          <p:cNvCxnSpPr>
            <a:cxnSpLocks/>
            <a:stCxn id="28" idx="2"/>
            <a:endCxn id="27" idx="6"/>
          </p:cNvCxnSpPr>
          <p:nvPr/>
        </p:nvCxnSpPr>
        <p:spPr>
          <a:xfrm>
            <a:off x="2843808" y="2085702"/>
            <a:ext cx="1782192" cy="32402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85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E2C2BC3B-CB5C-FB43-DC4F-A8D17F84538F}"/>
              </a:ext>
            </a:extLst>
          </p:cNvPr>
          <p:cNvSpPr txBox="1"/>
          <p:nvPr/>
        </p:nvSpPr>
        <p:spPr>
          <a:xfrm>
            <a:off x="1259632" y="2139702"/>
            <a:ext cx="7200800" cy="1493614"/>
          </a:xfrm>
          <a:prstGeom prst="rect">
            <a:avLst/>
          </a:prstGeom>
          <a:noFill/>
        </p:spPr>
        <p:txBody>
          <a:bodyPr wrap="square">
            <a:spAutoFit/>
          </a:bodyPr>
          <a:lstStyle/>
          <a:p>
            <a:pPr marL="342900" indent="-342900">
              <a:lnSpc>
                <a:spcPct val="200000"/>
              </a:lnSpc>
              <a:buAutoNum type="arabicParenR"/>
            </a:pPr>
            <a:r>
              <a:rPr lang="zh-TW" altLang="en-US"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增設</a:t>
            </a:r>
            <a:r>
              <a:rPr lang="zh-TW"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新場域之太陽光發電系統。</a:t>
            </a:r>
            <a:endParaRPr lang="en-US"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342900" indent="-342900">
              <a:lnSpc>
                <a:spcPct val="200000"/>
              </a:lnSpc>
              <a:buFontTx/>
              <a:buAutoNum type="arabicParenR"/>
            </a:pPr>
            <a:r>
              <a:rPr lang="zh-TW"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檢視與評估舊太陽光發電系統之現況</a:t>
            </a:r>
            <a:r>
              <a:rPr lang="zh-TW" altLang="en-US"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使新舊系統達成最佳經濟綜效。</a:t>
            </a:r>
            <a:endParaRPr lang="en-US"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342900" indent="-342900">
              <a:lnSpc>
                <a:spcPct val="200000"/>
              </a:lnSpc>
              <a:buAutoNum type="arabicParenR"/>
            </a:pPr>
            <a:r>
              <a:rPr lang="zh-TW"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緊急備用電源建置，以市電併接儲能電池進行充</a:t>
            </a:r>
            <a:r>
              <a:rPr lang="en-US"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a:t>
            </a:r>
            <a:r>
              <a:rPr lang="zh-TW" altLang="zh-TW" sz="1600"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儲電。</a:t>
            </a:r>
            <a:r>
              <a:rPr lang="zh-TW" altLang="zh-TW" sz="1600" dirty="0">
                <a:solidFill>
                  <a:schemeClr val="tx1">
                    <a:lumMod val="65000"/>
                    <a:lumOff val="35000"/>
                  </a:schemeClr>
                </a:solidFill>
                <a:effectLst/>
                <a:latin typeface="Microsoft JhengHei" panose="020B0604030504040204" pitchFamily="34" charset="-120"/>
                <a:ea typeface="Microsoft JhengHei" panose="020B0604030504040204" pitchFamily="34" charset="-120"/>
              </a:rPr>
              <a:t> </a:t>
            </a:r>
            <a:endParaRPr lang="zh-TW" altLang="en-US" sz="1600"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a16="http://schemas.microsoft.com/office/drawing/2014/main" id="{39CFDEF3-EBD6-8832-C5FD-69F246BFCD0D}"/>
              </a:ext>
            </a:extLst>
          </p:cNvPr>
          <p:cNvSpPr txBox="1"/>
          <p:nvPr/>
        </p:nvSpPr>
        <p:spPr>
          <a:xfrm>
            <a:off x="1115616" y="872302"/>
            <a:ext cx="6480720" cy="1123384"/>
          </a:xfrm>
          <a:prstGeom prst="rect">
            <a:avLst/>
          </a:prstGeom>
          <a:noFill/>
        </p:spPr>
        <p:txBody>
          <a:bodyPr wrap="square">
            <a:spAutoFit/>
          </a:bodyPr>
          <a:lstStyle/>
          <a:p>
            <a:pPr>
              <a:lnSpc>
                <a:spcPct val="150000"/>
              </a:lnSpc>
            </a:pPr>
            <a:r>
              <a:rPr lang="zh-TW" altLang="en-US" sz="1400" dirty="0">
                <a:solidFill>
                  <a:schemeClr val="tx1">
                    <a:lumMod val="65000"/>
                    <a:lumOff val="35000"/>
                  </a:schemeClr>
                </a:solidFill>
                <a:latin typeface="Microsoft JhengHei" panose="020B0604030504040204" pitchFamily="34" charset="-120"/>
                <a:ea typeface="Microsoft JhengHei" panose="020B0604030504040204" pitchFamily="34" charset="-120"/>
              </a:rPr>
              <a:t>標案名稱</a:t>
            </a:r>
            <a:r>
              <a:rPr lang="zh-TW" altLang="en-US" dirty="0">
                <a:solidFill>
                  <a:schemeClr val="tx1">
                    <a:lumMod val="65000"/>
                    <a:lumOff val="35000"/>
                  </a:schemeClr>
                </a:solidFill>
                <a:latin typeface="Microsoft JhengHei" panose="020B0604030504040204" pitchFamily="34" charset="-120"/>
                <a:ea typeface="Microsoft JhengHei" panose="020B0604030504040204" pitchFamily="34" charset="-120"/>
              </a:rPr>
              <a:t>	</a:t>
            </a:r>
            <a:endParaRPr lang="en-US" altLang="zh-TW" dirty="0">
              <a:solidFill>
                <a:schemeClr val="tx1">
                  <a:lumMod val="65000"/>
                  <a:lumOff val="35000"/>
                </a:schemeClr>
              </a:solidFill>
              <a:latin typeface="Microsoft JhengHei" panose="020B0604030504040204" pitchFamily="34" charset="-120"/>
              <a:ea typeface="Microsoft JhengHei" panose="020B0604030504040204" pitchFamily="34" charset="-120"/>
            </a:endParaRPr>
          </a:p>
          <a:p>
            <a:r>
              <a:rPr lang="zh-TW" altLang="en-US" sz="2000" dirty="0">
                <a:solidFill>
                  <a:schemeClr val="tx1">
                    <a:lumMod val="65000"/>
                    <a:lumOff val="35000"/>
                  </a:schemeClr>
                </a:solidFill>
                <a:latin typeface="Microsoft JhengHei" panose="020B0604030504040204" pitchFamily="34" charset="-120"/>
                <a:ea typeface="Microsoft JhengHei" panose="020B0604030504040204" pitchFamily="34" charset="-120"/>
              </a:rPr>
              <a:t>屏東縣瑪家鄉長榮百合國民小學併聯型太陽光發電系統暨緊急備用電源設置</a:t>
            </a:r>
          </a:p>
        </p:txBody>
      </p:sp>
    </p:spTree>
    <p:extLst>
      <p:ext uri="{BB962C8B-B14F-4D97-AF65-F5344CB8AC3E}">
        <p14:creationId xmlns:p14="http://schemas.microsoft.com/office/powerpoint/2010/main" val="2947747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161ED552-DFAF-664F-A13D-0262B6BD9202}"/>
              </a:ext>
            </a:extLst>
          </p:cNvPr>
          <p:cNvSpPr txBox="1"/>
          <p:nvPr/>
        </p:nvSpPr>
        <p:spPr>
          <a:xfrm>
            <a:off x="971600" y="1966715"/>
            <a:ext cx="7200800" cy="821059"/>
          </a:xfrm>
          <a:prstGeom prst="rect">
            <a:avLst/>
          </a:prstGeom>
          <a:noFill/>
        </p:spPr>
        <p:txBody>
          <a:bodyPr wrap="square">
            <a:spAutoFit/>
          </a:bodyPr>
          <a:lstStyle/>
          <a:p>
            <a:pPr algn="ctr">
              <a:lnSpc>
                <a:spcPct val="200000"/>
              </a:lnSpc>
            </a:pPr>
            <a:r>
              <a:rPr lang="zh-TW" altLang="en-US" sz="2800" u="sng" kern="100"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rPr>
              <a:t>增設  </a:t>
            </a:r>
            <a:r>
              <a:rPr lang="en-US" altLang="zh-TW"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en-US" altLang="zh-TW"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 </a:t>
            </a:r>
            <a:r>
              <a:rPr lang="zh-TW" altLang="en-US" sz="2800" u="sng" kern="100" dirty="0">
                <a:solidFill>
                  <a:schemeClr val="tx1">
                    <a:lumMod val="65000"/>
                    <a:lumOff val="3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整修  ＋  儲能</a:t>
            </a:r>
            <a:endParaRPr lang="zh-TW" altLang="en-US" sz="2800" u="sng"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80660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字型, 數字 的圖片&#10;&#10;自動產生的描述">
            <a:extLst>
              <a:ext uri="{FF2B5EF4-FFF2-40B4-BE49-F238E27FC236}">
                <a16:creationId xmlns:a16="http://schemas.microsoft.com/office/drawing/2014/main" id="{59AEF3F1-3529-29AD-DB1D-002895BC876A}"/>
              </a:ext>
            </a:extLst>
          </p:cNvPr>
          <p:cNvPicPr>
            <a:picLocks noChangeAspect="1"/>
          </p:cNvPicPr>
          <p:nvPr/>
        </p:nvPicPr>
        <p:blipFill rotWithShape="1">
          <a:blip r:embed="rId3">
            <a:extLst>
              <a:ext uri="{28A0092B-C50C-407E-A947-70E740481C1C}">
                <a14:useLocalDpi xmlns:a14="http://schemas.microsoft.com/office/drawing/2010/main" val="0"/>
              </a:ext>
            </a:extLst>
          </a:blip>
          <a:srcRect b="2401"/>
          <a:stretch/>
        </p:blipFill>
        <p:spPr>
          <a:xfrm>
            <a:off x="539552" y="915566"/>
            <a:ext cx="3845832" cy="3555457"/>
          </a:xfrm>
          <a:prstGeom prst="rect">
            <a:avLst/>
          </a:prstGeom>
        </p:spPr>
      </p:pic>
      <p:pic>
        <p:nvPicPr>
          <p:cNvPr id="6" name="圖片 5" descr="一張含有 文字, 螢幕擷取畫面, 字型, 數字 的圖片&#10;&#10;自動產生的描述">
            <a:extLst>
              <a:ext uri="{FF2B5EF4-FFF2-40B4-BE49-F238E27FC236}">
                <a16:creationId xmlns:a16="http://schemas.microsoft.com/office/drawing/2014/main" id="{43F97283-BA06-F6D6-05A3-380A98015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7916" y="915565"/>
            <a:ext cx="3886532" cy="3555457"/>
          </a:xfrm>
          <a:prstGeom prst="rect">
            <a:avLst/>
          </a:prstGeom>
        </p:spPr>
      </p:pic>
    </p:spTree>
    <p:extLst>
      <p:ext uri="{BB962C8B-B14F-4D97-AF65-F5344CB8AC3E}">
        <p14:creationId xmlns:p14="http://schemas.microsoft.com/office/powerpoint/2010/main" val="100713971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29900</TotalTime>
  <Words>778</Words>
  <Application>Microsoft Macintosh PowerPoint</Application>
  <PresentationFormat>如螢幕大小 (16:9)</PresentationFormat>
  <Paragraphs>102</Paragraphs>
  <Slides>27</Slides>
  <Notes>27</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27</vt:i4>
      </vt:variant>
    </vt:vector>
  </HeadingPairs>
  <TitlesOfParts>
    <vt:vector size="35" baseType="lpstr">
      <vt:lpstr>Microsoft JhengHei</vt:lpstr>
      <vt:lpstr>Microsoft JhengHei</vt:lpstr>
      <vt:lpstr>Söhne</vt:lpstr>
      <vt:lpstr>Arial</vt:lpstr>
      <vt:lpstr>Arial Black</vt:lpstr>
      <vt:lpstr>Calibri</vt:lpstr>
      <vt:lpstr>Open Sans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陳昱安</dc:creator>
  <cp:lastModifiedBy>1803</cp:lastModifiedBy>
  <cp:revision>745</cp:revision>
  <cp:lastPrinted>2022-03-04T02:22:08Z</cp:lastPrinted>
  <dcterms:created xsi:type="dcterms:W3CDTF">2018-10-03T03:41:00Z</dcterms:created>
  <dcterms:modified xsi:type="dcterms:W3CDTF">2023-10-03T00:42:02Z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1028-10.8.2.6994</vt:lpwstr>
  </property>
</Properties>
</file>