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6" r:id="rId4"/>
  </p:sldMasterIdLst>
  <p:notesMasterIdLst>
    <p:notesMasterId r:id="rId51"/>
  </p:notesMasterIdLst>
  <p:handoutMasterIdLst>
    <p:handoutMasterId r:id="rId52"/>
  </p:handoutMasterIdLst>
  <p:sldIdLst>
    <p:sldId id="305" r:id="rId5"/>
    <p:sldId id="295" r:id="rId6"/>
    <p:sldId id="277" r:id="rId7"/>
    <p:sldId id="262" r:id="rId8"/>
    <p:sldId id="304" r:id="rId9"/>
    <p:sldId id="301" r:id="rId10"/>
    <p:sldId id="289" r:id="rId11"/>
    <p:sldId id="311" r:id="rId12"/>
    <p:sldId id="313" r:id="rId13"/>
    <p:sldId id="314" r:id="rId14"/>
    <p:sldId id="315" r:id="rId15"/>
    <p:sldId id="312" r:id="rId16"/>
    <p:sldId id="317" r:id="rId17"/>
    <p:sldId id="316" r:id="rId18"/>
    <p:sldId id="318" r:id="rId19"/>
    <p:sldId id="319" r:id="rId20"/>
    <p:sldId id="321" r:id="rId21"/>
    <p:sldId id="320" r:id="rId22"/>
    <p:sldId id="322" r:id="rId23"/>
    <p:sldId id="323" r:id="rId24"/>
    <p:sldId id="324" r:id="rId25"/>
    <p:sldId id="325" r:id="rId26"/>
    <p:sldId id="326" r:id="rId27"/>
    <p:sldId id="327" r:id="rId28"/>
    <p:sldId id="307" r:id="rId29"/>
    <p:sldId id="309" r:id="rId30"/>
    <p:sldId id="310" r:id="rId31"/>
    <p:sldId id="306" r:id="rId32"/>
    <p:sldId id="329" r:id="rId33"/>
    <p:sldId id="328" r:id="rId34"/>
    <p:sldId id="308" r:id="rId35"/>
    <p:sldId id="302" r:id="rId36"/>
    <p:sldId id="296" r:id="rId37"/>
    <p:sldId id="330" r:id="rId38"/>
    <p:sldId id="297" r:id="rId39"/>
    <p:sldId id="335" r:id="rId40"/>
    <p:sldId id="331" r:id="rId41"/>
    <p:sldId id="298" r:id="rId42"/>
    <p:sldId id="336" r:id="rId43"/>
    <p:sldId id="332" r:id="rId44"/>
    <p:sldId id="333" r:id="rId45"/>
    <p:sldId id="337" r:id="rId46"/>
    <p:sldId id="338" r:id="rId47"/>
    <p:sldId id="300" r:id="rId48"/>
    <p:sldId id="340" r:id="rId49"/>
    <p:sldId id="276" r:id="rId50"/>
  </p:sldIdLst>
  <p:sldSz cx="12192000" cy="6858000"/>
  <p:notesSz cx="6858000" cy="9144000"/>
  <p:defaultTextStyle>
    <a:defPPr rtl="0"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作者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C6C2"/>
    <a:srgbClr val="CEBBB5"/>
    <a:srgbClr val="D5B4AB"/>
    <a:srgbClr val="E0B098"/>
    <a:srgbClr val="E9E6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57" autoAdjust="0"/>
    <p:restoredTop sz="94660"/>
  </p:normalViewPr>
  <p:slideViewPr>
    <p:cSldViewPr snapToGrid="0">
      <p:cViewPr varScale="1">
        <p:scale>
          <a:sx n="76" d="100"/>
          <a:sy n="76" d="100"/>
        </p:scale>
        <p:origin x="403" y="62"/>
      </p:cViewPr>
      <p:guideLst>
        <p:guide orient="horz" pos="33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6540" y="169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commentAuthors" Target="commentAuthors.xml"/><Relationship Id="rId58" Type="http://schemas.microsoft.com/office/2018/10/relationships/authors" Target="author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53F6ED8B-CF52-4A64-BACC-61D9C1041E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0D7022B2-02C5-4E03-99BC-0BA3C57AC49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76FB3A4-D5D4-495C-AAA0-94A56026E627}" type="datetime1">
              <a:rPr lang="zh-TW" altLang="en-US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2023/9/11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BC3FEE8C-8D38-4F2A-950E-071C6823E27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C567A6D-959B-4552-AB8D-4CCA819CAA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BF9A36D-7FAC-478F-9944-F324014F6FD1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‹#›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424676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106E7358-DB18-48DD-91BC-D4D36CB91577}" type="datetime1">
              <a:rPr lang="zh-TW" altLang="en-US" noProof="0" smtClean="0"/>
              <a:t>2023/9/11</a:t>
            </a:fld>
            <a:endParaRPr lang="zh-TW" altLang="en-US" noProof="0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D4B9A9E5-4F7F-4A7D-9DE1-899232329269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13877831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45800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3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74651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4B9A9E5-4F7F-4A7D-9DE1-899232329269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4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86065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7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303175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46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37136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6040" y="4434840"/>
            <a:ext cx="4941771" cy="1122202"/>
          </a:xfrm>
        </p:spPr>
        <p:txBody>
          <a:bodyPr rtlCol="0" anchor="b">
            <a:noAutofit/>
          </a:bodyPr>
          <a:lstStyle>
            <a:lvl1pPr algn="l">
              <a:defRPr sz="3600" cap="all" spc="150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16041" y="5586890"/>
            <a:ext cx="4941770" cy="396660"/>
          </a:xfrm>
        </p:spPr>
        <p:txBody>
          <a:bodyPr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TW" altLang="en-US" noProof="0"/>
              <a:t>按一下以編輯母片副標題樣式</a:t>
            </a:r>
          </a:p>
        </p:txBody>
      </p:sp>
      <p:pic>
        <p:nvPicPr>
          <p:cNvPr id="8" name="圖形 7">
            <a:extLst>
              <a:ext uri="{FF2B5EF4-FFF2-40B4-BE49-F238E27FC236}">
                <a16:creationId xmlns:a16="http://schemas.microsoft.com/office/drawing/2014/main" id="{A04F1E16-9A84-4D0E-9706-79C396AF6A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58" t="23650" b="-1"/>
          <a:stretch/>
        </p:blipFill>
        <p:spPr>
          <a:xfrm>
            <a:off x="0" y="0"/>
            <a:ext cx="9488312" cy="505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108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內容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156" y="892177"/>
            <a:ext cx="8421688" cy="1325563"/>
          </a:xfrm>
        </p:spPr>
        <p:txBody>
          <a:bodyPr rtlCol="0">
            <a:normAutofit/>
          </a:bodyPr>
          <a:lstStyle>
            <a:lvl1pPr algn="ctr">
              <a:defRPr lang="en-US" sz="2800" kern="1200" cap="all" spc="150" baseline="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pic>
        <p:nvPicPr>
          <p:cNvPr id="11" name="圖形 10">
            <a:extLst>
              <a:ext uri="{FF2B5EF4-FFF2-40B4-BE49-F238E27FC236}">
                <a16:creationId xmlns:a16="http://schemas.microsoft.com/office/drawing/2014/main" id="{B38B0D13-BD5F-460B-B337-F4A934202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65141" y="2358007"/>
            <a:ext cx="2438400" cy="2019300"/>
          </a:xfrm>
          <a:prstGeom prst="rect">
            <a:avLst/>
          </a:prstGeom>
        </p:spPr>
      </p:pic>
      <p:pic>
        <p:nvPicPr>
          <p:cNvPr id="13" name="圖形 12">
            <a:extLst>
              <a:ext uri="{FF2B5EF4-FFF2-40B4-BE49-F238E27FC236}">
                <a16:creationId xmlns:a16="http://schemas.microsoft.com/office/drawing/2014/main" id="{BE72876B-D3DA-4462-9E24-3354D8D02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00625" y="2531837"/>
            <a:ext cx="2190750" cy="1943100"/>
          </a:xfrm>
          <a:prstGeom prst="rect">
            <a:avLst/>
          </a:prstGeom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14A539B6-6E3F-41BA-ACE2-76E8BB651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45608" y="2421056"/>
            <a:ext cx="2324100" cy="2057400"/>
          </a:xfrm>
          <a:prstGeom prst="rect">
            <a:avLst/>
          </a:prstGeom>
        </p:spPr>
      </p:pic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63855" y="3064615"/>
            <a:ext cx="1240971" cy="823912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altLang="zh-TW" noProof="0"/>
              <a:t>#</a:t>
            </a:r>
          </a:p>
        </p:txBody>
      </p:sp>
      <p:sp>
        <p:nvSpPr>
          <p:cNvPr id="23" name="文字版面配置區 2">
            <a:extLst>
              <a:ext uri="{FF2B5EF4-FFF2-40B4-BE49-F238E27FC236}">
                <a16:creationId xmlns:a16="http://schemas.microsoft.com/office/drawing/2014/main" id="{A066E2EA-C6EA-4A02-818E-33BD582D92E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475514" y="3064615"/>
            <a:ext cx="1240971" cy="823912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altLang="zh-TW" noProof="0"/>
              <a:t>#</a:t>
            </a:r>
          </a:p>
        </p:txBody>
      </p:sp>
      <p:sp>
        <p:nvSpPr>
          <p:cNvPr id="24" name="文字版面配置區 2">
            <a:extLst>
              <a:ext uri="{FF2B5EF4-FFF2-40B4-BE49-F238E27FC236}">
                <a16:creationId xmlns:a16="http://schemas.microsoft.com/office/drawing/2014/main" id="{97B9C3B0-3522-407C-B662-631E19ECC95F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887174" y="3064615"/>
            <a:ext cx="1240971" cy="823912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altLang="zh-TW" noProof="0"/>
              <a:t>#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9698" y="4824188"/>
            <a:ext cx="3124093" cy="462927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25" name="內容版面配置區 3">
            <a:extLst>
              <a:ext uri="{FF2B5EF4-FFF2-40B4-BE49-F238E27FC236}">
                <a16:creationId xmlns:a16="http://schemas.microsoft.com/office/drawing/2014/main" id="{82D8880F-3EAC-45C9-91F2-19A193791A18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1129698" y="5280763"/>
            <a:ext cx="3124093" cy="462927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26261" y="4824188"/>
            <a:ext cx="3139479" cy="462927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26" name="內容版面配置區 5">
            <a:extLst>
              <a:ext uri="{FF2B5EF4-FFF2-40B4-BE49-F238E27FC236}">
                <a16:creationId xmlns:a16="http://schemas.microsoft.com/office/drawing/2014/main" id="{9019518E-E850-403D-A5B5-4B53F8C4A56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526261" y="5280763"/>
            <a:ext cx="3139479" cy="462927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>
              <a:lnSpc>
                <a:spcPct val="100000"/>
              </a:lnSpc>
              <a:buNone/>
              <a:defRPr sz="1400" cap="none" spc="50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</p:txBody>
      </p:sp>
      <p:sp>
        <p:nvSpPr>
          <p:cNvPr id="22" name="內容版面配置區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938210" y="4824188"/>
            <a:ext cx="3124093" cy="462927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27" name="內容版面配置區 3">
            <a:extLst>
              <a:ext uri="{FF2B5EF4-FFF2-40B4-BE49-F238E27FC236}">
                <a16:creationId xmlns:a16="http://schemas.microsoft.com/office/drawing/2014/main" id="{A8058154-45E5-403E-B714-AC85774F391F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7938210" y="5280763"/>
            <a:ext cx="3124093" cy="462927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9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US" altLang="zh-TW" noProof="0"/>
              <a:t>20XX </a:t>
            </a:r>
            <a:r>
              <a:rPr lang="zh-TW" altLang="en-US" noProof="0"/>
              <a:t>年</a:t>
            </a:r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9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募資簡報</a:t>
            </a: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9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B5CEABB6-07DC-46E8-9B57-56EC44A396E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14426193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兩項內容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700" y="892177"/>
            <a:ext cx="8421688" cy="1325563"/>
          </a:xfrm>
        </p:spPr>
        <p:txBody>
          <a:bodyPr rtlCol="0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33700" y="2776936"/>
            <a:ext cx="3924300" cy="823912"/>
          </a:xfrm>
        </p:spPr>
        <p:txBody>
          <a:bodyPr rtlCol="0"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33700" y="3834606"/>
            <a:ext cx="3924300" cy="1997867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10173" y="2776936"/>
            <a:ext cx="3943627" cy="823912"/>
          </a:xfrm>
        </p:spPr>
        <p:txBody>
          <a:bodyPr rtlCol="0"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zh-TW" altLang="en-US" noProof="0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10173" y="3834606"/>
            <a:ext cx="3943627" cy="1997867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9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US" altLang="zh-TW" noProof="0"/>
              <a:t>20XX </a:t>
            </a:r>
            <a:r>
              <a:rPr lang="zh-TW" altLang="en-US" noProof="0"/>
              <a:t>年</a:t>
            </a:r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9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募資簡報</a:t>
            </a: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9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B5CEABB6-07DC-46E8-9B57-56EC44A396E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pic>
        <p:nvPicPr>
          <p:cNvPr id="11" name="圖形 10">
            <a:extLst>
              <a:ext uri="{FF2B5EF4-FFF2-40B4-BE49-F238E27FC236}">
                <a16:creationId xmlns:a16="http://schemas.microsoft.com/office/drawing/2014/main" id="{EE24E1DB-1F20-4C28-8069-D9219D1F8B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25785" y="0"/>
            <a:ext cx="4368030" cy="391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740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形 13">
            <a:extLst>
              <a:ext uri="{FF2B5EF4-FFF2-40B4-BE49-F238E27FC236}">
                <a16:creationId xmlns:a16="http://schemas.microsoft.com/office/drawing/2014/main" id="{AE202E03-5C65-4305-B969-65220AD410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01" r="41825" b="23071"/>
          <a:stretch/>
        </p:blipFill>
        <p:spPr>
          <a:xfrm flipH="1">
            <a:off x="0" y="0"/>
            <a:ext cx="5441888" cy="6858000"/>
          </a:xfrm>
          <a:custGeom>
            <a:avLst/>
            <a:gdLst>
              <a:gd name="connsiteX0" fmla="*/ 5441888 w 5441888"/>
              <a:gd name="connsiteY0" fmla="*/ 0 h 6858000"/>
              <a:gd name="connsiteX1" fmla="*/ 0 w 5441888"/>
              <a:gd name="connsiteY1" fmla="*/ 0 h 6858000"/>
              <a:gd name="connsiteX2" fmla="*/ 0 w 5441888"/>
              <a:gd name="connsiteY2" fmla="*/ 6858000 h 6858000"/>
              <a:gd name="connsiteX3" fmla="*/ 5441888 w 544188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1888" h="6858000">
                <a:moveTo>
                  <a:pt x="5441888" y="0"/>
                </a:moveTo>
                <a:lnTo>
                  <a:pt x="0" y="0"/>
                </a:lnTo>
                <a:lnTo>
                  <a:pt x="0" y="6858000"/>
                </a:lnTo>
                <a:lnTo>
                  <a:pt x="5441888" y="6858000"/>
                </a:lnTo>
                <a:close/>
              </a:path>
            </a:pathLst>
          </a:custGeom>
        </p:spPr>
      </p:pic>
      <p:sp>
        <p:nvSpPr>
          <p:cNvPr id="19" name="標題 1">
            <a:extLst>
              <a:ext uri="{FF2B5EF4-FFF2-40B4-BE49-F238E27FC236}">
                <a16:creationId xmlns:a16="http://schemas.microsoft.com/office/drawing/2014/main" id="{1E1C8C6D-0530-475B-A7F7-0E00C33AC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0169" y="1152771"/>
            <a:ext cx="5431971" cy="846301"/>
          </a:xfrm>
        </p:spPr>
        <p:txBody>
          <a:bodyPr rtlCol="0" anchor="t">
            <a:normAutofit/>
          </a:bodyPr>
          <a:lstStyle>
            <a:lvl1pPr>
              <a:defRPr lang="en-US" sz="2800" kern="1200" cap="all" spc="150" baseline="0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20" name="文字版面配置區 15">
            <a:extLst>
              <a:ext uri="{FF2B5EF4-FFF2-40B4-BE49-F238E27FC236}">
                <a16:creationId xmlns:a16="http://schemas.microsoft.com/office/drawing/2014/main" id="{3D2778A3-7084-4333-8349-03B1FEB5FE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2469515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</a:lstStyle>
          <a:p>
            <a:pPr lvl="0" rtl="0"/>
            <a:r>
              <a:rPr lang="zh-TW" altLang="en-US" noProof="0"/>
              <a:t>按一下以新增副標題</a:t>
            </a:r>
          </a:p>
        </p:txBody>
      </p:sp>
      <p:sp>
        <p:nvSpPr>
          <p:cNvPr id="25" name="文字版面配置區 18">
            <a:extLst>
              <a:ext uri="{FF2B5EF4-FFF2-40B4-BE49-F238E27FC236}">
                <a16:creationId xmlns:a16="http://schemas.microsoft.com/office/drawing/2014/main" id="{70ED2545-F96B-400C-B6F4-F1D2D83B724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2798940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按一下以新增文字</a:t>
            </a:r>
          </a:p>
        </p:txBody>
      </p:sp>
      <p:sp>
        <p:nvSpPr>
          <p:cNvPr id="26" name="文字版面配置區 15">
            <a:extLst>
              <a:ext uri="{FF2B5EF4-FFF2-40B4-BE49-F238E27FC236}">
                <a16:creationId xmlns:a16="http://schemas.microsoft.com/office/drawing/2014/main" id="{4A2FECA2-3808-47DC-84EB-CD3395C205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3569311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</a:lstStyle>
          <a:p>
            <a:pPr lvl="0" rtl="0"/>
            <a:r>
              <a:rPr lang="zh-TW" altLang="en-US" noProof="0"/>
              <a:t>按一下以新增副標題</a:t>
            </a:r>
          </a:p>
        </p:txBody>
      </p:sp>
      <p:sp>
        <p:nvSpPr>
          <p:cNvPr id="27" name="文字版面配置區 18">
            <a:extLst>
              <a:ext uri="{FF2B5EF4-FFF2-40B4-BE49-F238E27FC236}">
                <a16:creationId xmlns:a16="http://schemas.microsoft.com/office/drawing/2014/main" id="{24393B9A-03C4-45C1-8172-F8B354458A4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3898736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按一下以新增文字</a:t>
            </a:r>
          </a:p>
        </p:txBody>
      </p:sp>
      <p:sp>
        <p:nvSpPr>
          <p:cNvPr id="28" name="文字版面配置區 15">
            <a:extLst>
              <a:ext uri="{FF2B5EF4-FFF2-40B4-BE49-F238E27FC236}">
                <a16:creationId xmlns:a16="http://schemas.microsoft.com/office/drawing/2014/main" id="{18EC24A5-B4A5-4BAB-AE40-30EB69D6EF7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4669107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</a:lstStyle>
          <a:p>
            <a:pPr lvl="0" rtl="0"/>
            <a:r>
              <a:rPr lang="zh-TW" altLang="en-US" noProof="0"/>
              <a:t>按一下以新增副標題</a:t>
            </a:r>
          </a:p>
        </p:txBody>
      </p:sp>
      <p:sp>
        <p:nvSpPr>
          <p:cNvPr id="29" name="文字版面配置區 18">
            <a:extLst>
              <a:ext uri="{FF2B5EF4-FFF2-40B4-BE49-F238E27FC236}">
                <a16:creationId xmlns:a16="http://schemas.microsoft.com/office/drawing/2014/main" id="{726F36C0-4E6A-4A10-960D-11D78D04447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998532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按一下以新增文字</a:t>
            </a:r>
          </a:p>
        </p:txBody>
      </p:sp>
      <p:sp>
        <p:nvSpPr>
          <p:cNvPr id="21" name="日期版面配置區 6">
            <a:extLst>
              <a:ext uri="{FF2B5EF4-FFF2-40B4-BE49-F238E27FC236}">
                <a16:creationId xmlns:a16="http://schemas.microsoft.com/office/drawing/2014/main" id="{71F34533-9677-48AF-9374-976825F4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 sz="9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US" altLang="zh-TW" noProof="0"/>
              <a:t>20XX </a:t>
            </a:r>
            <a:r>
              <a:rPr lang="zh-TW" altLang="en-US" noProof="0"/>
              <a:t>年</a:t>
            </a:r>
          </a:p>
        </p:txBody>
      </p:sp>
      <p:sp>
        <p:nvSpPr>
          <p:cNvPr id="22" name="頁尾版面配置區 7">
            <a:extLst>
              <a:ext uri="{FF2B5EF4-FFF2-40B4-BE49-F238E27FC236}">
                <a16:creationId xmlns:a16="http://schemas.microsoft.com/office/drawing/2014/main" id="{4FAB8A26-B99E-4F96-8327-A932A14F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 sz="9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募資簡報</a:t>
            </a:r>
          </a:p>
        </p:txBody>
      </p:sp>
      <p:sp>
        <p:nvSpPr>
          <p:cNvPr id="24" name="投影片編號版面配置區 8">
            <a:extLst>
              <a:ext uri="{FF2B5EF4-FFF2-40B4-BE49-F238E27FC236}">
                <a16:creationId xmlns:a16="http://schemas.microsoft.com/office/drawing/2014/main" id="{EB0962D2-BCC3-48AB-A769-2A7327D2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 sz="9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B5CEABB6-07DC-46E8-9B57-56EC44A396E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2376933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圖表​​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>
              <a:defRPr lang="en-US" sz="2800" kern="1200" spc="150" baseline="0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15" name="文字版面配置區 14">
            <a:extLst>
              <a:ext uri="{FF2B5EF4-FFF2-40B4-BE49-F238E27FC236}">
                <a16:creationId xmlns:a16="http://schemas.microsoft.com/office/drawing/2014/main" id="{B250D272-9B39-4C2D-B0F5-21010D11E4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48749" y="1361938"/>
            <a:ext cx="6765925" cy="496888"/>
          </a:xfrm>
        </p:spPr>
        <p:txBody>
          <a:bodyPr rtlCol="0">
            <a:noAutofit/>
          </a:bodyPr>
          <a:lstStyle>
            <a:lvl1pPr marL="0" indent="0"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7" name="圖表預留位置 6">
            <a:extLst>
              <a:ext uri="{FF2B5EF4-FFF2-40B4-BE49-F238E27FC236}">
                <a16:creationId xmlns:a16="http://schemas.microsoft.com/office/drawing/2014/main" id="{08AF2DB4-A973-4307-B59C-6058A138835C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2286002"/>
            <a:ext cx="6094270" cy="3542143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按一下圖示以新增圖表</a:t>
            </a:r>
          </a:p>
        </p:txBody>
      </p:sp>
      <p:sp>
        <p:nvSpPr>
          <p:cNvPr id="11" name="文字版面配置區 10">
            <a:extLst>
              <a:ext uri="{FF2B5EF4-FFF2-40B4-BE49-F238E27FC236}">
                <a16:creationId xmlns:a16="http://schemas.microsoft.com/office/drawing/2014/main" id="{339C283A-EC40-421C-8A0E-F9A3161C88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58125" y="2284624"/>
            <a:ext cx="3147332" cy="306388"/>
          </a:xfrm>
        </p:spPr>
        <p:txBody>
          <a:bodyPr rtlCol="0">
            <a:noAutofit/>
          </a:bodyPr>
          <a:lstStyle>
            <a:lvl1pPr marL="0" indent="0">
              <a:buNone/>
              <a:defRPr sz="1400" cap="all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13" name="內容版面配置區 12">
            <a:extLst>
              <a:ext uri="{FF2B5EF4-FFF2-40B4-BE49-F238E27FC236}">
                <a16:creationId xmlns:a16="http://schemas.microsoft.com/office/drawing/2014/main" id="{305CA2B1-D510-4949-A638-C1A064DA41A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858125" y="2779713"/>
            <a:ext cx="3148013" cy="3095625"/>
          </a:xfrm>
        </p:spPr>
        <p:txBody>
          <a:bodyPr rtlCol="0">
            <a:normAutofit/>
          </a:bodyPr>
          <a:lstStyle>
            <a:lvl1pPr marL="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 rtl="0"/>
            <a:r>
              <a:rPr lang="zh-TW" altLang="en-US" noProof="0"/>
              <a:t>按一下以新增內容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9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US" altLang="zh-TW" noProof="0"/>
              <a:t>20XX </a:t>
            </a:r>
            <a:r>
              <a:rPr lang="zh-TW" altLang="en-US" noProof="0"/>
              <a:t>年</a:t>
            </a: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9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募資簡報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9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B5CEABB6-07DC-46E8-9B57-56EC44A396E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34910030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時間表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D46070C-E825-43D0-99F4-8B46141311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057683"/>
            <a:ext cx="12191998" cy="20101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>
              <a:defRPr lang="en-US" sz="2800" kern="1200" spc="150" baseline="0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6" name="文字版面配置區 10">
            <a:extLst>
              <a:ext uri="{FF2B5EF4-FFF2-40B4-BE49-F238E27FC236}">
                <a16:creationId xmlns:a16="http://schemas.microsoft.com/office/drawing/2014/main" id="{E4E92FC5-6FC2-45C2-9200-3244F9EA69A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399" y="3354712"/>
            <a:ext cx="731520" cy="457200"/>
          </a:xfrm>
        </p:spPr>
        <p:txBody>
          <a:bodyPr rtlCol="0" anchor="ctr"/>
          <a:lstStyle>
            <a:lvl1pPr marL="0" indent="0" algn="l">
              <a:buNone/>
              <a:defRPr sz="1400" b="1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年份</a:t>
            </a:r>
          </a:p>
        </p:txBody>
      </p:sp>
      <p:sp>
        <p:nvSpPr>
          <p:cNvPr id="7" name="文字版面配置區 10">
            <a:extLst>
              <a:ext uri="{FF2B5EF4-FFF2-40B4-BE49-F238E27FC236}">
                <a16:creationId xmlns:a16="http://schemas.microsoft.com/office/drawing/2014/main" id="{4D75C136-D6C3-4431-8776-997070627AA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6596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en-US" altLang="zh-TW" noProof="0"/>
              <a:t>MM</a:t>
            </a:r>
            <a:endParaRPr lang="zh-TW" altLang="en-US" noProof="0"/>
          </a:p>
        </p:txBody>
      </p:sp>
      <p:sp>
        <p:nvSpPr>
          <p:cNvPr id="8" name="文字版面配置區 10">
            <a:extLst>
              <a:ext uri="{FF2B5EF4-FFF2-40B4-BE49-F238E27FC236}">
                <a16:creationId xmlns:a16="http://schemas.microsoft.com/office/drawing/2014/main" id="{FD15D323-BFE3-4ACE-9A2E-C9EB69458B1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5388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en-US" altLang="zh-TW" noProof="0"/>
              <a:t>MM</a:t>
            </a:r>
            <a:endParaRPr lang="zh-TW" altLang="en-US" noProof="0"/>
          </a:p>
        </p:txBody>
      </p:sp>
      <p:sp>
        <p:nvSpPr>
          <p:cNvPr id="9" name="文字版面配置區 10">
            <a:extLst>
              <a:ext uri="{FF2B5EF4-FFF2-40B4-BE49-F238E27FC236}">
                <a16:creationId xmlns:a16="http://schemas.microsoft.com/office/drawing/2014/main" id="{3B520767-B49F-4503-8120-B66E411F33E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4180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en-US" altLang="zh-TW" noProof="0"/>
              <a:t>MM</a:t>
            </a:r>
            <a:endParaRPr lang="zh-TW" altLang="en-US" noProof="0"/>
          </a:p>
        </p:txBody>
      </p:sp>
      <p:sp>
        <p:nvSpPr>
          <p:cNvPr id="10" name="文字版面配置區 10">
            <a:extLst>
              <a:ext uri="{FF2B5EF4-FFF2-40B4-BE49-F238E27FC236}">
                <a16:creationId xmlns:a16="http://schemas.microsoft.com/office/drawing/2014/main" id="{30C2F5A0-E03E-4C89-B9EB-8D48889F5F9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2972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en-US" altLang="zh-TW" noProof="0"/>
              <a:t>MM</a:t>
            </a:r>
            <a:endParaRPr lang="zh-TW" altLang="en-US" noProof="0"/>
          </a:p>
        </p:txBody>
      </p:sp>
      <p:sp>
        <p:nvSpPr>
          <p:cNvPr id="12" name="文字版面配置區 10">
            <a:extLst>
              <a:ext uri="{FF2B5EF4-FFF2-40B4-BE49-F238E27FC236}">
                <a16:creationId xmlns:a16="http://schemas.microsoft.com/office/drawing/2014/main" id="{59D3CBFE-13C8-4DB1-A831-9393264923E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1764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en-US" altLang="zh-TW" noProof="0"/>
              <a:t>MM</a:t>
            </a:r>
            <a:endParaRPr lang="zh-TW" altLang="en-US" noProof="0"/>
          </a:p>
        </p:txBody>
      </p:sp>
      <p:sp>
        <p:nvSpPr>
          <p:cNvPr id="13" name="文字版面配置區 10">
            <a:extLst>
              <a:ext uri="{FF2B5EF4-FFF2-40B4-BE49-F238E27FC236}">
                <a16:creationId xmlns:a16="http://schemas.microsoft.com/office/drawing/2014/main" id="{82385A0A-C61D-4BBD-AC77-D7642F895E2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556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en-US" altLang="zh-TW" noProof="0"/>
              <a:t>MM</a:t>
            </a:r>
            <a:endParaRPr lang="zh-TW" altLang="en-US" noProof="0"/>
          </a:p>
        </p:txBody>
      </p:sp>
      <p:sp>
        <p:nvSpPr>
          <p:cNvPr id="14" name="文字版面配置區 10">
            <a:extLst>
              <a:ext uri="{FF2B5EF4-FFF2-40B4-BE49-F238E27FC236}">
                <a16:creationId xmlns:a16="http://schemas.microsoft.com/office/drawing/2014/main" id="{FED89FCE-7507-4C8C-923F-92229058946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9348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en-US" altLang="zh-TW" noProof="0"/>
              <a:t>MM</a:t>
            </a:r>
            <a:endParaRPr lang="zh-TW" altLang="en-US" noProof="0"/>
          </a:p>
        </p:txBody>
      </p:sp>
      <p:sp>
        <p:nvSpPr>
          <p:cNvPr id="16" name="文字版面配置區 10">
            <a:extLst>
              <a:ext uri="{FF2B5EF4-FFF2-40B4-BE49-F238E27FC236}">
                <a16:creationId xmlns:a16="http://schemas.microsoft.com/office/drawing/2014/main" id="{2A9276DB-F427-4F8E-8E4C-466600F390F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8140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en-US" altLang="zh-TW" noProof="0"/>
              <a:t>MM</a:t>
            </a:r>
            <a:endParaRPr lang="zh-TW" altLang="en-US" noProof="0"/>
          </a:p>
        </p:txBody>
      </p:sp>
      <p:sp>
        <p:nvSpPr>
          <p:cNvPr id="17" name="文字版面配置區 10">
            <a:extLst>
              <a:ext uri="{FF2B5EF4-FFF2-40B4-BE49-F238E27FC236}">
                <a16:creationId xmlns:a16="http://schemas.microsoft.com/office/drawing/2014/main" id="{79023948-0C1E-4DAB-B885-1C713409AA0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6932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en-US" altLang="zh-TW" noProof="0"/>
              <a:t>MM</a:t>
            </a:r>
            <a:endParaRPr lang="zh-TW" altLang="en-US" noProof="0"/>
          </a:p>
        </p:txBody>
      </p:sp>
      <p:sp>
        <p:nvSpPr>
          <p:cNvPr id="15" name="文字版面配置區 10">
            <a:extLst>
              <a:ext uri="{FF2B5EF4-FFF2-40B4-BE49-F238E27FC236}">
                <a16:creationId xmlns:a16="http://schemas.microsoft.com/office/drawing/2014/main" id="{F2F73935-BF53-4510-8B8F-EDB1CD56A1B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5724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en-US" altLang="zh-TW" noProof="0"/>
              <a:t>MM</a:t>
            </a:r>
            <a:endParaRPr lang="zh-TW" altLang="en-US" noProof="0"/>
          </a:p>
        </p:txBody>
      </p:sp>
      <p:sp>
        <p:nvSpPr>
          <p:cNvPr id="18" name="文字版面配置區 10">
            <a:extLst>
              <a:ext uri="{FF2B5EF4-FFF2-40B4-BE49-F238E27FC236}">
                <a16:creationId xmlns:a16="http://schemas.microsoft.com/office/drawing/2014/main" id="{4AB6A03C-6180-41ED-A88D-ECBB80D160F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4516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en-US" altLang="zh-TW" noProof="0"/>
              <a:t>MM</a:t>
            </a:r>
            <a:endParaRPr lang="zh-TW" altLang="en-US" noProof="0"/>
          </a:p>
        </p:txBody>
      </p:sp>
      <p:sp>
        <p:nvSpPr>
          <p:cNvPr id="19" name="文字版面配置區 10">
            <a:extLst>
              <a:ext uri="{FF2B5EF4-FFF2-40B4-BE49-F238E27FC236}">
                <a16:creationId xmlns:a16="http://schemas.microsoft.com/office/drawing/2014/main" id="{145AD645-55F0-41A9-AC53-ED30BF1340B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633085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en-US" altLang="zh-TW" noProof="0"/>
              <a:t>MM</a:t>
            </a:r>
            <a:endParaRPr lang="zh-TW" altLang="en-US" noProof="0"/>
          </a:p>
        </p:txBody>
      </p:sp>
      <p:sp>
        <p:nvSpPr>
          <p:cNvPr id="11" name="文字版面配置區 10">
            <a:extLst>
              <a:ext uri="{FF2B5EF4-FFF2-40B4-BE49-F238E27FC236}">
                <a16:creationId xmlns:a16="http://schemas.microsoft.com/office/drawing/2014/main" id="{AB3645A3-D681-45BF-B195-452D000802C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292468"/>
            <a:ext cx="731520" cy="457200"/>
          </a:xfrm>
        </p:spPr>
        <p:txBody>
          <a:bodyPr rtlCol="0" anchor="ctr"/>
          <a:lstStyle>
            <a:lvl1pPr marL="0" indent="0" algn="l">
              <a:buNone/>
              <a:defRPr sz="1400" b="1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年份</a:t>
            </a:r>
          </a:p>
        </p:txBody>
      </p:sp>
      <p:sp>
        <p:nvSpPr>
          <p:cNvPr id="20" name="文字版面配置區 10">
            <a:extLst>
              <a:ext uri="{FF2B5EF4-FFF2-40B4-BE49-F238E27FC236}">
                <a16:creationId xmlns:a16="http://schemas.microsoft.com/office/drawing/2014/main" id="{C39F248D-01B4-40EE-B483-E8E81806DFB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69915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en-US" altLang="zh-TW" noProof="0"/>
              <a:t>MM</a:t>
            </a:r>
            <a:endParaRPr lang="zh-TW" altLang="en-US" noProof="0"/>
          </a:p>
        </p:txBody>
      </p:sp>
      <p:sp>
        <p:nvSpPr>
          <p:cNvPr id="21" name="文字版面配置區 10">
            <a:extLst>
              <a:ext uri="{FF2B5EF4-FFF2-40B4-BE49-F238E27FC236}">
                <a16:creationId xmlns:a16="http://schemas.microsoft.com/office/drawing/2014/main" id="{1D0F1859-7A34-42DF-873E-2CF864E4C4B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57602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en-US" altLang="zh-TW" noProof="0"/>
              <a:t>MM</a:t>
            </a:r>
            <a:endParaRPr lang="zh-TW" altLang="en-US" noProof="0"/>
          </a:p>
        </p:txBody>
      </p:sp>
      <p:sp>
        <p:nvSpPr>
          <p:cNvPr id="22" name="文字版面配置區 10">
            <a:extLst>
              <a:ext uri="{FF2B5EF4-FFF2-40B4-BE49-F238E27FC236}">
                <a16:creationId xmlns:a16="http://schemas.microsoft.com/office/drawing/2014/main" id="{6EB397AF-B5C1-40FE-86D4-BA660E4C6E4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45289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en-US" altLang="zh-TW" noProof="0"/>
              <a:t>MM</a:t>
            </a:r>
            <a:endParaRPr lang="zh-TW" altLang="en-US" noProof="0"/>
          </a:p>
        </p:txBody>
      </p:sp>
      <p:sp>
        <p:nvSpPr>
          <p:cNvPr id="23" name="文字版面配置區 10">
            <a:extLst>
              <a:ext uri="{FF2B5EF4-FFF2-40B4-BE49-F238E27FC236}">
                <a16:creationId xmlns:a16="http://schemas.microsoft.com/office/drawing/2014/main" id="{AF1343D5-DC0F-4C7E-967F-CFC300A2C80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32976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en-US" altLang="zh-TW" noProof="0"/>
              <a:t>MM</a:t>
            </a:r>
            <a:endParaRPr lang="zh-TW" altLang="en-US" noProof="0"/>
          </a:p>
        </p:txBody>
      </p:sp>
      <p:sp>
        <p:nvSpPr>
          <p:cNvPr id="24" name="文字版面配置區 10">
            <a:extLst>
              <a:ext uri="{FF2B5EF4-FFF2-40B4-BE49-F238E27FC236}">
                <a16:creationId xmlns:a16="http://schemas.microsoft.com/office/drawing/2014/main" id="{9AD688A5-D2DF-4FC3-8171-FAEA8C4F5566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20663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en-US" altLang="zh-TW" noProof="0"/>
              <a:t>MM</a:t>
            </a:r>
            <a:endParaRPr lang="zh-TW" altLang="en-US" noProof="0"/>
          </a:p>
        </p:txBody>
      </p:sp>
      <p:sp>
        <p:nvSpPr>
          <p:cNvPr id="25" name="文字版面配置區 10">
            <a:extLst>
              <a:ext uri="{FF2B5EF4-FFF2-40B4-BE49-F238E27FC236}">
                <a16:creationId xmlns:a16="http://schemas.microsoft.com/office/drawing/2014/main" id="{EA05A5D4-01B0-4932-B03E-571986E282E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908350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en-US" altLang="zh-TW" noProof="0"/>
              <a:t>MM</a:t>
            </a:r>
            <a:endParaRPr lang="zh-TW" altLang="en-US" noProof="0"/>
          </a:p>
        </p:txBody>
      </p:sp>
      <p:sp>
        <p:nvSpPr>
          <p:cNvPr id="26" name="文字版面配置區 10">
            <a:extLst>
              <a:ext uri="{FF2B5EF4-FFF2-40B4-BE49-F238E27FC236}">
                <a16:creationId xmlns:a16="http://schemas.microsoft.com/office/drawing/2014/main" id="{72A84601-CD4F-49ED-8D51-CEF03236305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96037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en-US" altLang="zh-TW" noProof="0"/>
              <a:t>MM</a:t>
            </a:r>
            <a:endParaRPr lang="zh-TW" altLang="en-US" noProof="0"/>
          </a:p>
        </p:txBody>
      </p:sp>
      <p:sp>
        <p:nvSpPr>
          <p:cNvPr id="28" name="文字版面配置區 10">
            <a:extLst>
              <a:ext uri="{FF2B5EF4-FFF2-40B4-BE49-F238E27FC236}">
                <a16:creationId xmlns:a16="http://schemas.microsoft.com/office/drawing/2014/main" id="{DFC05EC7-9D6C-486B-9E2F-D3612013C0A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83724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en-US" altLang="zh-TW" noProof="0"/>
              <a:t>MM</a:t>
            </a:r>
            <a:endParaRPr lang="zh-TW" altLang="en-US" noProof="0"/>
          </a:p>
        </p:txBody>
      </p:sp>
      <p:sp>
        <p:nvSpPr>
          <p:cNvPr id="29" name="文字版面配置區 10">
            <a:extLst>
              <a:ext uri="{FF2B5EF4-FFF2-40B4-BE49-F238E27FC236}">
                <a16:creationId xmlns:a16="http://schemas.microsoft.com/office/drawing/2014/main" id="{98F455FB-241B-4E1F-B581-FA6CBA23954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271411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en-US" altLang="zh-TW" noProof="0"/>
              <a:t>MM</a:t>
            </a:r>
            <a:endParaRPr lang="zh-TW" altLang="en-US" noProof="0"/>
          </a:p>
        </p:txBody>
      </p:sp>
      <p:sp>
        <p:nvSpPr>
          <p:cNvPr id="27" name="文字版面配置區 10">
            <a:extLst>
              <a:ext uri="{FF2B5EF4-FFF2-40B4-BE49-F238E27FC236}">
                <a16:creationId xmlns:a16="http://schemas.microsoft.com/office/drawing/2014/main" id="{C49FB196-753D-4A12-9460-57D8AB4B540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059098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en-US" altLang="zh-TW" noProof="0"/>
              <a:t>MM</a:t>
            </a:r>
            <a:endParaRPr lang="zh-TW" altLang="en-US" noProof="0"/>
          </a:p>
        </p:txBody>
      </p:sp>
      <p:sp>
        <p:nvSpPr>
          <p:cNvPr id="30" name="文字版面配置區 10">
            <a:extLst>
              <a:ext uri="{FF2B5EF4-FFF2-40B4-BE49-F238E27FC236}">
                <a16:creationId xmlns:a16="http://schemas.microsoft.com/office/drawing/2014/main" id="{9E38664A-8108-4E24-800B-3C32ADA43978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846785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en-US" altLang="zh-TW" noProof="0"/>
              <a:t>MM</a:t>
            </a:r>
            <a:endParaRPr lang="zh-TW" altLang="en-US" noProof="0"/>
          </a:p>
        </p:txBody>
      </p:sp>
      <p:sp>
        <p:nvSpPr>
          <p:cNvPr id="31" name="文字版面配置區 10">
            <a:extLst>
              <a:ext uri="{FF2B5EF4-FFF2-40B4-BE49-F238E27FC236}">
                <a16:creationId xmlns:a16="http://schemas.microsoft.com/office/drawing/2014/main" id="{2908458B-A3ED-4855-9E08-108D7C4A8D3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634472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en-US" altLang="zh-TW" noProof="0"/>
              <a:t>MM</a:t>
            </a:r>
            <a:endParaRPr lang="zh-TW" altLang="en-US" noProof="0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FFA35437-CCDE-4D92-B879-F23B329C8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9640" y="4034785"/>
            <a:ext cx="10332720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solidFill>
                <a:schemeClr val="tx1">
                  <a:lumMod val="75000"/>
                  <a:lumOff val="25000"/>
                </a:schemeClr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6" name="日期版面配置區 2">
            <a:extLst>
              <a:ext uri="{FF2B5EF4-FFF2-40B4-BE49-F238E27FC236}">
                <a16:creationId xmlns:a16="http://schemas.microsoft.com/office/drawing/2014/main" id="{1CDC588F-73BC-4108-974B-0EAAB8213C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 sz="9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US" altLang="zh-TW" noProof="0"/>
              <a:t>20XX </a:t>
            </a:r>
            <a:r>
              <a:rPr lang="zh-TW" altLang="en-US" noProof="0"/>
              <a:t>年</a:t>
            </a:r>
          </a:p>
        </p:txBody>
      </p:sp>
      <p:sp>
        <p:nvSpPr>
          <p:cNvPr id="37" name="頁尾版面配置區 3">
            <a:extLst>
              <a:ext uri="{FF2B5EF4-FFF2-40B4-BE49-F238E27FC236}">
                <a16:creationId xmlns:a16="http://schemas.microsoft.com/office/drawing/2014/main" id="{B2AC1EB2-9B8F-4077-8B66-64F9549F2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 sz="9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募資簡報</a:t>
            </a:r>
          </a:p>
        </p:txBody>
      </p:sp>
      <p:sp>
        <p:nvSpPr>
          <p:cNvPr id="38" name="投影片編號版面配置區 4">
            <a:extLst>
              <a:ext uri="{FF2B5EF4-FFF2-40B4-BE49-F238E27FC236}">
                <a16:creationId xmlns:a16="http://schemas.microsoft.com/office/drawing/2014/main" id="{28DE3E33-346A-45AF-B164-CB5DF04FA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 sz="9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B5CEABB6-07DC-46E8-9B57-56EC44A396E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2056323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7" name="SmartArt 預留位置 6">
            <a:extLst>
              <a:ext uri="{FF2B5EF4-FFF2-40B4-BE49-F238E27FC236}">
                <a16:creationId xmlns:a16="http://schemas.microsoft.com/office/drawing/2014/main" id="{156CA116-0F6E-4EE9-B34F-03BA07161A7A}"/>
              </a:ext>
            </a:extLst>
          </p:cNvPr>
          <p:cNvSpPr>
            <a:spLocks noGrp="1"/>
          </p:cNvSpPr>
          <p:nvPr>
            <p:ph type="dgm" sz="quarter" idx="15"/>
          </p:nvPr>
        </p:nvSpPr>
        <p:spPr>
          <a:xfrm>
            <a:off x="838200" y="2139084"/>
            <a:ext cx="10515600" cy="3695338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 </a:t>
            </a:r>
            <a:r>
              <a:rPr lang="en-US" altLang="zh-TW" noProof="0"/>
              <a:t>SmartArt </a:t>
            </a:r>
            <a:r>
              <a:rPr lang="zh-TW" altLang="en-US" noProof="0"/>
              <a:t>圖形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9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US" altLang="zh-TW" noProof="0"/>
              <a:t>20XX </a:t>
            </a:r>
            <a:r>
              <a:rPr lang="zh-TW" altLang="en-US" noProof="0"/>
              <a:t>年</a:t>
            </a: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9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募資簡報</a:t>
            </a:r>
          </a:p>
        </p:txBody>
      </p:sp>
      <p:cxnSp>
        <p:nvCxnSpPr>
          <p:cNvPr id="10" name="直線接點​​(S) 9">
            <a:extLst>
              <a:ext uri="{FF2B5EF4-FFF2-40B4-BE49-F238E27FC236}">
                <a16:creationId xmlns:a16="http://schemas.microsoft.com/office/drawing/2014/main" id="{66988B2D-0240-4256-8268-4B9FF1E723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0" y="0"/>
            <a:ext cx="2590800" cy="762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​​(S) 11">
            <a:extLst>
              <a:ext uri="{FF2B5EF4-FFF2-40B4-BE49-F238E27FC236}">
                <a16:creationId xmlns:a16="http://schemas.microsoft.com/office/drawing/2014/main" id="{D8EEAAE1-3D04-41C3-B2D2-B3BEF34C3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704850" cy="10279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9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B5CEABB6-07DC-46E8-9B57-56EC44A396E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23543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團隊投影片 4 人員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156" y="892177"/>
            <a:ext cx="8421688" cy="1325563"/>
          </a:xfrm>
        </p:spPr>
        <p:txBody>
          <a:bodyPr rtlCol="0"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11" name="圖片版面配置區 10">
            <a:extLst>
              <a:ext uri="{FF2B5EF4-FFF2-40B4-BE49-F238E27FC236}">
                <a16:creationId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87181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11558" y="5084524"/>
            <a:ext cx="2196619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26" name="文字版面配置區 2">
            <a:extLst>
              <a:ext uri="{FF2B5EF4-FFF2-40B4-BE49-F238E27FC236}">
                <a16:creationId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1487181" y="5464114"/>
            <a:ext cx="1845511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17" name="圖片版面配置區 10">
            <a:extLst>
              <a:ext uri="{FF2B5EF4-FFF2-40B4-BE49-F238E27FC236}">
                <a16:creationId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36914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23" name="文字版面配置區 2">
            <a:extLst>
              <a:ext uri="{FF2B5EF4-FFF2-40B4-BE49-F238E27FC236}">
                <a16:creationId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3707607" y="5099206"/>
            <a:ext cx="2145049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27" name="文字版面配置區 2">
            <a:extLst>
              <a:ext uri="{FF2B5EF4-FFF2-40B4-BE49-F238E27FC236}">
                <a16:creationId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3836913" y="5478796"/>
            <a:ext cx="1855949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18" name="圖片版面配置區 10">
            <a:extLst>
              <a:ext uri="{FF2B5EF4-FFF2-40B4-BE49-F238E27FC236}">
                <a16:creationId xmlns:a16="http://schemas.microsoft.com/office/drawing/2014/main" id="{4EBC7D6F-397D-4C5A-AA62-F683F88531A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27578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 rtlCol="0"/>
          <a:lstStyle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</a:lstStyle>
          <a:p>
            <a:pPr lvl="1" rtl="0"/>
            <a:r>
              <a:rPr lang="zh-TW" altLang="en-US" noProof="0"/>
              <a:t>按一下圖示以新增圖片</a:t>
            </a:r>
          </a:p>
        </p:txBody>
      </p:sp>
      <p:sp>
        <p:nvSpPr>
          <p:cNvPr id="24" name="文字版面配置區 2">
            <a:extLst>
              <a:ext uri="{FF2B5EF4-FFF2-40B4-BE49-F238E27FC236}">
                <a16:creationId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6198271" y="5099206"/>
            <a:ext cx="2132985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28" name="文字版面配置區 2">
            <a:extLst>
              <a:ext uri="{FF2B5EF4-FFF2-40B4-BE49-F238E27FC236}">
                <a16:creationId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6327577" y="5478796"/>
            <a:ext cx="1845511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19" name="圖片版面配置區 10">
            <a:extLst>
              <a:ext uri="{FF2B5EF4-FFF2-40B4-BE49-F238E27FC236}">
                <a16:creationId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47458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25" name="文字版面配置區 2">
            <a:extLst>
              <a:ext uri="{FF2B5EF4-FFF2-40B4-BE49-F238E27FC236}">
                <a16:creationId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8618152" y="5084524"/>
            <a:ext cx="2132984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29" name="文字版面配置區 2">
            <a:extLst>
              <a:ext uri="{FF2B5EF4-FFF2-40B4-BE49-F238E27FC236}">
                <a16:creationId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8747458" y="5464114"/>
            <a:ext cx="184551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cxnSp>
        <p:nvCxnSpPr>
          <p:cNvPr id="10" name="直線接點​​(S) 9">
            <a:extLst>
              <a:ext uri="{FF2B5EF4-FFF2-40B4-BE49-F238E27FC236}">
                <a16:creationId xmlns:a16="http://schemas.microsoft.com/office/drawing/2014/main" id="{4E4B72DA-52CB-4D39-A342-8857B4D959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H="1" flipV="1">
            <a:off x="7334250" y="0"/>
            <a:ext cx="4857750" cy="762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​​(S) 14">
            <a:extLst>
              <a:ext uri="{FF2B5EF4-FFF2-40B4-BE49-F238E27FC236}">
                <a16:creationId xmlns:a16="http://schemas.microsoft.com/office/drawing/2014/main" id="{21D9BCDA-DFB7-41A4-A7C7-CEE86CEDC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487150" y="0"/>
            <a:ext cx="704850" cy="17240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9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US" altLang="zh-TW" noProof="0"/>
              <a:t>20XX </a:t>
            </a:r>
            <a:r>
              <a:rPr lang="zh-TW" altLang="en-US" noProof="0"/>
              <a:t>年</a:t>
            </a:r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9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募資簡報</a:t>
            </a: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9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B5CEABB6-07DC-46E8-9B57-56EC44A396E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35623728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pos="936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團隊投影片 8 人員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156" y="892177"/>
            <a:ext cx="8421688" cy="1325563"/>
          </a:xfrm>
        </p:spPr>
        <p:txBody>
          <a:bodyPr rtlCol="0"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11" name="圖片版面配置區 10">
            <a:extLst>
              <a:ext uri="{FF2B5EF4-FFF2-40B4-BE49-F238E27FC236}">
                <a16:creationId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7176" y="2428875"/>
            <a:ext cx="1066800" cy="1066800"/>
          </a:xfrm>
          <a:solidFill>
            <a:schemeClr val="tx1"/>
          </a:solidFill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00168" y="3654378"/>
            <a:ext cx="182880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26" name="文字版面配置區 2">
            <a:extLst>
              <a:ext uri="{FF2B5EF4-FFF2-40B4-BE49-F238E27FC236}">
                <a16:creationId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1390120" y="3782039"/>
            <a:ext cx="2057400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17" name="圖片版面配置區 10">
            <a:extLst>
              <a:ext uri="{FF2B5EF4-FFF2-40B4-BE49-F238E27FC236}">
                <a16:creationId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26270" y="2428875"/>
            <a:ext cx="1066800" cy="1066800"/>
          </a:xfrm>
          <a:solidFill>
            <a:schemeClr val="tx1"/>
          </a:solidFill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23" name="文字版面配置區 2">
            <a:extLst>
              <a:ext uri="{FF2B5EF4-FFF2-40B4-BE49-F238E27FC236}">
                <a16:creationId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3849262" y="3669060"/>
            <a:ext cx="182880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27" name="文字版面配置區 2">
            <a:extLst>
              <a:ext uri="{FF2B5EF4-FFF2-40B4-BE49-F238E27FC236}">
                <a16:creationId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3739214" y="3796721"/>
            <a:ext cx="2057400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18" name="圖片版面配置區 10">
            <a:extLst>
              <a:ext uri="{FF2B5EF4-FFF2-40B4-BE49-F238E27FC236}">
                <a16:creationId xmlns:a16="http://schemas.microsoft.com/office/drawing/2014/main" id="{4EBC7D6F-397D-4C5A-AA62-F683F88531A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16934" y="2428875"/>
            <a:ext cx="1066800" cy="1066800"/>
          </a:xfrm>
          <a:solidFill>
            <a:schemeClr val="tx1"/>
          </a:solidFill>
        </p:spPr>
        <p:txBody>
          <a:bodyPr rtlCol="0">
            <a:normAutofit/>
          </a:bodyPr>
          <a:lstStyle>
            <a:lvl1pPr marL="0" indent="0">
              <a:buNone/>
              <a:defRPr sz="9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 rtl="0"/>
            <a:r>
              <a:rPr lang="zh-TW" altLang="en-US" noProof="0"/>
              <a:t>按一下圖示以新增圖片</a:t>
            </a:r>
          </a:p>
        </p:txBody>
      </p:sp>
      <p:sp>
        <p:nvSpPr>
          <p:cNvPr id="24" name="文字版面配置區 2">
            <a:extLst>
              <a:ext uri="{FF2B5EF4-FFF2-40B4-BE49-F238E27FC236}">
                <a16:creationId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6339926" y="3669060"/>
            <a:ext cx="182880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28" name="文字版面配置區 2">
            <a:extLst>
              <a:ext uri="{FF2B5EF4-FFF2-40B4-BE49-F238E27FC236}">
                <a16:creationId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6217963" y="3796721"/>
            <a:ext cx="2057400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19" name="圖片版面配置區 10">
            <a:extLst>
              <a:ext uri="{FF2B5EF4-FFF2-40B4-BE49-F238E27FC236}">
                <a16:creationId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36814" y="2428875"/>
            <a:ext cx="1066800" cy="1066800"/>
          </a:xfrm>
          <a:solidFill>
            <a:schemeClr val="tx1"/>
          </a:solidFill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25" name="文字版面配置區 2">
            <a:extLst>
              <a:ext uri="{FF2B5EF4-FFF2-40B4-BE49-F238E27FC236}">
                <a16:creationId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8759806" y="3654378"/>
            <a:ext cx="182880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29" name="文字版面配置區 2">
            <a:extLst>
              <a:ext uri="{FF2B5EF4-FFF2-40B4-BE49-F238E27FC236}">
                <a16:creationId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8634432" y="3782039"/>
            <a:ext cx="2057400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55" name="圖片版面配置區 10">
            <a:extLst>
              <a:ext uri="{FF2B5EF4-FFF2-40B4-BE49-F238E27FC236}">
                <a16:creationId xmlns:a16="http://schemas.microsoft.com/office/drawing/2014/main" id="{1EBAEB1D-A7F9-4F90-B642-4277D3802BA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877176" y="4287711"/>
            <a:ext cx="1066800" cy="1066800"/>
          </a:xfrm>
          <a:solidFill>
            <a:schemeClr val="tx1"/>
          </a:solidFill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54" name="文字版面配置區 2">
            <a:extLst>
              <a:ext uri="{FF2B5EF4-FFF2-40B4-BE49-F238E27FC236}">
                <a16:creationId xmlns:a16="http://schemas.microsoft.com/office/drawing/2014/main" id="{22930C5B-603C-494E-A467-8B394D01D406}"/>
              </a:ext>
            </a:extLst>
          </p:cNvPr>
          <p:cNvSpPr>
            <a:spLocks noGrp="1"/>
          </p:cNvSpPr>
          <p:nvPr>
            <p:ph type="body" idx="25"/>
          </p:nvPr>
        </p:nvSpPr>
        <p:spPr>
          <a:xfrm>
            <a:off x="1500168" y="5513214"/>
            <a:ext cx="182880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62" name="文字版面配置區 2">
            <a:extLst>
              <a:ext uri="{FF2B5EF4-FFF2-40B4-BE49-F238E27FC236}">
                <a16:creationId xmlns:a16="http://schemas.microsoft.com/office/drawing/2014/main" id="{540C455F-A23B-493F-B95E-AB485D91DA6A}"/>
              </a:ext>
            </a:extLst>
          </p:cNvPr>
          <p:cNvSpPr>
            <a:spLocks noGrp="1"/>
          </p:cNvSpPr>
          <p:nvPr>
            <p:ph type="body" idx="33"/>
          </p:nvPr>
        </p:nvSpPr>
        <p:spPr>
          <a:xfrm>
            <a:off x="1390120" y="5640875"/>
            <a:ext cx="2057400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56" name="圖片版面配置區 10">
            <a:extLst>
              <a:ext uri="{FF2B5EF4-FFF2-40B4-BE49-F238E27FC236}">
                <a16:creationId xmlns:a16="http://schemas.microsoft.com/office/drawing/2014/main" id="{9461A69E-14C8-4325-89AF-D4257C1C05B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226270" y="4287711"/>
            <a:ext cx="1066800" cy="1066800"/>
          </a:xfrm>
          <a:solidFill>
            <a:schemeClr val="tx1"/>
          </a:solidFill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59" name="文字版面配置區 2">
            <a:extLst>
              <a:ext uri="{FF2B5EF4-FFF2-40B4-BE49-F238E27FC236}">
                <a16:creationId xmlns:a16="http://schemas.microsoft.com/office/drawing/2014/main" id="{6D1C374C-DAF7-40EF-B279-4EC7A2AFE6A2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3849262" y="5527896"/>
            <a:ext cx="182880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63" name="文字版面配置區 2">
            <a:extLst>
              <a:ext uri="{FF2B5EF4-FFF2-40B4-BE49-F238E27FC236}">
                <a16:creationId xmlns:a16="http://schemas.microsoft.com/office/drawing/2014/main" id="{421FF438-E4E8-4643-BCB3-4A1C12429042}"/>
              </a:ext>
            </a:extLst>
          </p:cNvPr>
          <p:cNvSpPr>
            <a:spLocks noGrp="1"/>
          </p:cNvSpPr>
          <p:nvPr>
            <p:ph type="body" idx="34"/>
          </p:nvPr>
        </p:nvSpPr>
        <p:spPr>
          <a:xfrm>
            <a:off x="3739214" y="5655557"/>
            <a:ext cx="2057400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57" name="圖片版面配置區 10">
            <a:extLst>
              <a:ext uri="{FF2B5EF4-FFF2-40B4-BE49-F238E27FC236}">
                <a16:creationId xmlns:a16="http://schemas.microsoft.com/office/drawing/2014/main" id="{0FB38616-82FB-4DAD-A82E-3777ACB4114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716934" y="4287711"/>
            <a:ext cx="1066800" cy="1066800"/>
          </a:xfrm>
          <a:solidFill>
            <a:schemeClr val="tx1"/>
          </a:solidFill>
        </p:spPr>
        <p:txBody>
          <a:bodyPr rtlCol="0">
            <a:normAutofit/>
          </a:bodyPr>
          <a:lstStyle>
            <a:lvl1pPr marL="0" indent="0">
              <a:buNone/>
              <a:defRPr sz="9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 rtl="0"/>
            <a:r>
              <a:rPr lang="zh-TW" altLang="en-US" noProof="0"/>
              <a:t>按一下圖示以新增圖片</a:t>
            </a:r>
          </a:p>
        </p:txBody>
      </p:sp>
      <p:sp>
        <p:nvSpPr>
          <p:cNvPr id="60" name="文字版面配置區 2">
            <a:extLst>
              <a:ext uri="{FF2B5EF4-FFF2-40B4-BE49-F238E27FC236}">
                <a16:creationId xmlns:a16="http://schemas.microsoft.com/office/drawing/2014/main" id="{D4FEDD19-A7BA-45BB-93A0-F1E896C9F26D}"/>
              </a:ext>
            </a:extLst>
          </p:cNvPr>
          <p:cNvSpPr>
            <a:spLocks noGrp="1"/>
          </p:cNvSpPr>
          <p:nvPr>
            <p:ph type="body" idx="31"/>
          </p:nvPr>
        </p:nvSpPr>
        <p:spPr>
          <a:xfrm>
            <a:off x="6339926" y="5527896"/>
            <a:ext cx="182880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64" name="文字版面配置區 2">
            <a:extLst>
              <a:ext uri="{FF2B5EF4-FFF2-40B4-BE49-F238E27FC236}">
                <a16:creationId xmlns:a16="http://schemas.microsoft.com/office/drawing/2014/main" id="{A12F0175-7AEE-46B1-9590-D4A427680DC7}"/>
              </a:ext>
            </a:extLst>
          </p:cNvPr>
          <p:cNvSpPr>
            <a:spLocks noGrp="1"/>
          </p:cNvSpPr>
          <p:nvPr>
            <p:ph type="body" idx="35"/>
          </p:nvPr>
        </p:nvSpPr>
        <p:spPr>
          <a:xfrm>
            <a:off x="6229878" y="5655557"/>
            <a:ext cx="2057400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58" name="圖片版面配置區 10">
            <a:extLst>
              <a:ext uri="{FF2B5EF4-FFF2-40B4-BE49-F238E27FC236}">
                <a16:creationId xmlns:a16="http://schemas.microsoft.com/office/drawing/2014/main" id="{622ED9F4-EB9B-4588-8501-BFECB846EE7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136814" y="4287711"/>
            <a:ext cx="1066800" cy="1066800"/>
          </a:xfrm>
          <a:solidFill>
            <a:schemeClr val="tx1"/>
          </a:solidFill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61" name="文字版面配置區 2">
            <a:extLst>
              <a:ext uri="{FF2B5EF4-FFF2-40B4-BE49-F238E27FC236}">
                <a16:creationId xmlns:a16="http://schemas.microsoft.com/office/drawing/2014/main" id="{5026D39F-46AB-4680-9A52-F367344A3531}"/>
              </a:ext>
            </a:extLst>
          </p:cNvPr>
          <p:cNvSpPr>
            <a:spLocks noGrp="1"/>
          </p:cNvSpPr>
          <p:nvPr>
            <p:ph type="body" idx="32"/>
          </p:nvPr>
        </p:nvSpPr>
        <p:spPr>
          <a:xfrm>
            <a:off x="8759806" y="5513214"/>
            <a:ext cx="182880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65" name="文字版面配置區 2">
            <a:extLst>
              <a:ext uri="{FF2B5EF4-FFF2-40B4-BE49-F238E27FC236}">
                <a16:creationId xmlns:a16="http://schemas.microsoft.com/office/drawing/2014/main" id="{04E11FE2-6320-4E8C-A5B3-8104AF329ADA}"/>
              </a:ext>
            </a:extLst>
          </p:cNvPr>
          <p:cNvSpPr>
            <a:spLocks noGrp="1"/>
          </p:cNvSpPr>
          <p:nvPr>
            <p:ph type="body" idx="36"/>
          </p:nvPr>
        </p:nvSpPr>
        <p:spPr>
          <a:xfrm>
            <a:off x="8634432" y="5640875"/>
            <a:ext cx="2057400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900">
                <a:solidFill>
                  <a:srgbClr val="898989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US" altLang="zh-TW" noProof="0"/>
              <a:t>20XX </a:t>
            </a:r>
            <a:r>
              <a:rPr lang="zh-TW" altLang="en-US" noProof="0"/>
              <a:t>年</a:t>
            </a:r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900">
                <a:solidFill>
                  <a:srgbClr val="898989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募資簡報</a:t>
            </a: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900">
                <a:solidFill>
                  <a:srgbClr val="898989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B5CEABB6-07DC-46E8-9B57-56EC44A396E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pic>
        <p:nvPicPr>
          <p:cNvPr id="13" name="圖形 12">
            <a:extLst>
              <a:ext uri="{FF2B5EF4-FFF2-40B4-BE49-F238E27FC236}">
                <a16:creationId xmlns:a16="http://schemas.microsoft.com/office/drawing/2014/main" id="{B0DFD584-E5CF-41EF-B51E-679CE22DD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73953"/>
            <a:ext cx="2057400" cy="1647825"/>
          </a:xfrm>
          <a:prstGeom prst="rect">
            <a:avLst/>
          </a:prstGeom>
        </p:spPr>
      </p:pic>
      <p:pic>
        <p:nvPicPr>
          <p:cNvPr id="14" name="圖形 13">
            <a:extLst>
              <a:ext uri="{FF2B5EF4-FFF2-40B4-BE49-F238E27FC236}">
                <a16:creationId xmlns:a16="http://schemas.microsoft.com/office/drawing/2014/main" id="{E5C02DDF-25A6-42C7-9525-F279CE2095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9000" y="5180889"/>
            <a:ext cx="1143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955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基金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直線接點​​(S) 15">
            <a:extLst>
              <a:ext uri="{FF2B5EF4-FFF2-40B4-BE49-F238E27FC236}">
                <a16:creationId xmlns:a16="http://schemas.microsoft.com/office/drawing/2014/main" id="{463D7850-C2A6-43CE-BBE4-8E81A0A59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1238250" cy="132805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​​(S) 19">
            <a:extLst>
              <a:ext uri="{FF2B5EF4-FFF2-40B4-BE49-F238E27FC236}">
                <a16:creationId xmlns:a16="http://schemas.microsoft.com/office/drawing/2014/main" id="{EBAD3E03-2E3B-440C-9105-6F9D33006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790950" cy="8921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156" y="892177"/>
            <a:ext cx="8421688" cy="1325563"/>
          </a:xfrm>
        </p:spPr>
        <p:txBody>
          <a:bodyPr rtlCol="0"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11" name="內容版面配置區 10">
            <a:extLst>
              <a:ext uri="{FF2B5EF4-FFF2-40B4-BE49-F238E27FC236}">
                <a16:creationId xmlns:a16="http://schemas.microsoft.com/office/drawing/2014/main" id="{319EE98D-9541-4F21-8952-3026DEF75EC4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1075447" y="2118642"/>
            <a:ext cx="1856232" cy="1664208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zh-TW" altLang="en-US" noProof="0"/>
              <a:t>按一下以新增內容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3788813"/>
            <a:ext cx="2330726" cy="804859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altLang="zh-TW" noProof="0"/>
              <a:t>#</a:t>
            </a:r>
          </a:p>
        </p:txBody>
      </p:sp>
      <p:sp>
        <p:nvSpPr>
          <p:cNvPr id="17" name="文字版面配置區 2">
            <a:extLst>
              <a:ext uri="{FF2B5EF4-FFF2-40B4-BE49-F238E27FC236}">
                <a16:creationId xmlns:a16="http://schemas.microsoft.com/office/drawing/2014/main" id="{E43D2F47-FAF2-42C2-967D-251DD4B940D7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38200" y="4464810"/>
            <a:ext cx="2330726" cy="438505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5120722"/>
            <a:ext cx="2330726" cy="853167"/>
          </a:xfrm>
        </p:spPr>
        <p:txBody>
          <a:bodyPr lIns="0" r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24" name="內容版面配置區 10">
            <a:extLst>
              <a:ext uri="{FF2B5EF4-FFF2-40B4-BE49-F238E27FC236}">
                <a16:creationId xmlns:a16="http://schemas.microsoft.com/office/drawing/2014/main" id="{AB843230-A4E3-4E21-AA93-998E28EB9018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811391" y="2118642"/>
            <a:ext cx="1856232" cy="1664208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zh-TW" altLang="en-US" noProof="0"/>
              <a:t>按一下以新增內容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562665" y="3788813"/>
            <a:ext cx="2342205" cy="804859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altLang="zh-TW" noProof="0"/>
              <a:t>#</a:t>
            </a:r>
          </a:p>
        </p:txBody>
      </p:sp>
      <p:sp>
        <p:nvSpPr>
          <p:cNvPr id="18" name="文字版面配置區 4">
            <a:extLst>
              <a:ext uri="{FF2B5EF4-FFF2-40B4-BE49-F238E27FC236}">
                <a16:creationId xmlns:a16="http://schemas.microsoft.com/office/drawing/2014/main" id="{3322C250-87FC-4F14-A42C-FFDA120D0D6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562665" y="4464810"/>
            <a:ext cx="2342205" cy="438505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zh-TW" altLang="en-US" noProof="0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562665" y="5120722"/>
            <a:ext cx="2342205" cy="853167"/>
          </a:xfrm>
        </p:spPr>
        <p:txBody>
          <a:bodyPr lIns="0" r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25" name="內容版面配置區 10">
            <a:extLst>
              <a:ext uri="{FF2B5EF4-FFF2-40B4-BE49-F238E27FC236}">
                <a16:creationId xmlns:a16="http://schemas.microsoft.com/office/drawing/2014/main" id="{3AE0369E-A275-4E5A-AE0F-B1F9A54DEDFC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6524377" y="2118642"/>
            <a:ext cx="1856232" cy="1664208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zh-TW" altLang="en-US" noProof="0"/>
              <a:t>按一下以新增內容</a:t>
            </a:r>
          </a:p>
        </p:txBody>
      </p:sp>
      <p:sp>
        <p:nvSpPr>
          <p:cNvPr id="21" name="文字版面配置區 2">
            <a:extLst>
              <a:ext uri="{FF2B5EF4-FFF2-40B4-BE49-F238E27FC236}">
                <a16:creationId xmlns:a16="http://schemas.microsoft.com/office/drawing/2014/main" id="{1F60A771-8BBC-4565-AB09-402DA7CB278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98609" y="3788813"/>
            <a:ext cx="2330726" cy="804859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altLang="zh-TW" noProof="0"/>
              <a:t>#</a:t>
            </a:r>
          </a:p>
        </p:txBody>
      </p:sp>
      <p:sp>
        <p:nvSpPr>
          <p:cNvPr id="19" name="文字版面配置區 2">
            <a:extLst>
              <a:ext uri="{FF2B5EF4-FFF2-40B4-BE49-F238E27FC236}">
                <a16:creationId xmlns:a16="http://schemas.microsoft.com/office/drawing/2014/main" id="{D3C675D6-83FA-4036-B516-098EDCAF2506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6298609" y="4464810"/>
            <a:ext cx="2330726" cy="438505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22" name="內容版面配置區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98609" y="5120722"/>
            <a:ext cx="2330726" cy="853167"/>
          </a:xfrm>
        </p:spPr>
        <p:txBody>
          <a:bodyPr lIns="0" r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26" name="內容版面配置區 10">
            <a:extLst>
              <a:ext uri="{FF2B5EF4-FFF2-40B4-BE49-F238E27FC236}">
                <a16:creationId xmlns:a16="http://schemas.microsoft.com/office/drawing/2014/main" id="{CCA3A81E-171B-4946-B8BA-B2F406CF093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9260321" y="2118642"/>
            <a:ext cx="1856232" cy="1664208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zh-TW" altLang="en-US" noProof="0"/>
              <a:t>按一下以新增內容</a:t>
            </a:r>
          </a:p>
        </p:txBody>
      </p:sp>
      <p:sp>
        <p:nvSpPr>
          <p:cNvPr id="14" name="文字版面配置區 2">
            <a:extLst>
              <a:ext uri="{FF2B5EF4-FFF2-40B4-BE49-F238E27FC236}">
                <a16:creationId xmlns:a16="http://schemas.microsoft.com/office/drawing/2014/main" id="{84A1E92D-A5BF-4268-BFF3-1418A1F03589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9023074" y="3788457"/>
            <a:ext cx="2330726" cy="804859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altLang="zh-TW" noProof="0"/>
              <a:t>#</a:t>
            </a:r>
          </a:p>
        </p:txBody>
      </p:sp>
      <p:sp>
        <p:nvSpPr>
          <p:cNvPr id="23" name="文字版面配置區 2">
            <a:extLst>
              <a:ext uri="{FF2B5EF4-FFF2-40B4-BE49-F238E27FC236}">
                <a16:creationId xmlns:a16="http://schemas.microsoft.com/office/drawing/2014/main" id="{B6439AAC-8A96-4015-8A87-ED8DF7027B60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9023074" y="4464454"/>
            <a:ext cx="2330726" cy="438505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15" name="內容版面配置區 3">
            <a:extLst>
              <a:ext uri="{FF2B5EF4-FFF2-40B4-BE49-F238E27FC236}">
                <a16:creationId xmlns:a16="http://schemas.microsoft.com/office/drawing/2014/main" id="{492F9083-A886-4EEB-94D6-1FAE6DC33000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9023074" y="5120366"/>
            <a:ext cx="2330726" cy="853167"/>
          </a:xfrm>
        </p:spPr>
        <p:txBody>
          <a:bodyPr lIns="0" r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9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US" altLang="zh-TW" noProof="0"/>
              <a:t>20XX </a:t>
            </a:r>
            <a:r>
              <a:rPr lang="zh-TW" altLang="en-US" noProof="0"/>
              <a:t>年</a:t>
            </a:r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9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募資簡報</a:t>
            </a: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9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B5CEABB6-07DC-46E8-9B57-56EC44A396E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1386696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摘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6875" y="1671639"/>
            <a:ext cx="5111750" cy="1204912"/>
          </a:xfrm>
        </p:spPr>
        <p:txBody>
          <a:bodyPr rtlCol="0" anchor="b">
            <a:normAutofit/>
          </a:bodyPr>
          <a:lstStyle>
            <a:lvl1pPr>
              <a:defRPr lang="en-US" sz="2800" kern="1200" cap="all" spc="150" baseline="0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76875" y="3682546"/>
            <a:ext cx="5111750" cy="1525588"/>
          </a:xfr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cxnSp>
        <p:nvCxnSpPr>
          <p:cNvPr id="23" name="直線接點​​(S) 22">
            <a:extLst>
              <a:ext uri="{FF2B5EF4-FFF2-40B4-BE49-F238E27FC236}">
                <a16:creationId xmlns:a16="http://schemas.microsoft.com/office/drawing/2014/main" id="{D87F08D6-2CA7-4A5A-BE34-07113DCA535D}"/>
              </a:ext>
            </a:extLst>
          </p:cNvPr>
          <p:cNvCxnSpPr>
            <a:cxnSpLocks/>
          </p:cNvCxnSpPr>
          <p:nvPr/>
        </p:nvCxnSpPr>
        <p:spPr>
          <a:xfrm flipH="1" flipV="1">
            <a:off x="0" y="876300"/>
            <a:ext cx="4762500" cy="16287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​​(S) 11">
            <a:extLst>
              <a:ext uri="{FF2B5EF4-FFF2-40B4-BE49-F238E27FC236}">
                <a16:creationId xmlns:a16="http://schemas.microsoft.com/office/drawing/2014/main" id="{A768C87F-B9C3-4DFF-8454-F3F52CE4346B}"/>
              </a:ext>
            </a:extLst>
          </p:cNvPr>
          <p:cNvCxnSpPr>
            <a:cxnSpLocks/>
          </p:cNvCxnSpPr>
          <p:nvPr/>
        </p:nvCxnSpPr>
        <p:spPr>
          <a:xfrm flipH="1" flipV="1">
            <a:off x="2638425" y="0"/>
            <a:ext cx="2124076" cy="51863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日期版面配置區 6">
            <a:extLst>
              <a:ext uri="{FF2B5EF4-FFF2-40B4-BE49-F238E27FC236}">
                <a16:creationId xmlns:a16="http://schemas.microsoft.com/office/drawing/2014/main" id="{71F34533-9677-48AF-9374-976825F4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 sz="9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US" altLang="zh-TW" noProof="0"/>
              <a:t>20XX </a:t>
            </a:r>
            <a:r>
              <a:rPr lang="zh-TW" altLang="en-US" noProof="0"/>
              <a:t>年</a:t>
            </a:r>
          </a:p>
        </p:txBody>
      </p:sp>
      <p:sp>
        <p:nvSpPr>
          <p:cNvPr id="22" name="頁尾版面配置區 7">
            <a:extLst>
              <a:ext uri="{FF2B5EF4-FFF2-40B4-BE49-F238E27FC236}">
                <a16:creationId xmlns:a16="http://schemas.microsoft.com/office/drawing/2014/main" id="{4FAB8A26-B99E-4F96-8327-A932A14F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 sz="9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募資簡報</a:t>
            </a:r>
          </a:p>
        </p:txBody>
      </p:sp>
      <p:sp>
        <p:nvSpPr>
          <p:cNvPr id="24" name="投影片編號版面配置區 8">
            <a:extLst>
              <a:ext uri="{FF2B5EF4-FFF2-40B4-BE49-F238E27FC236}">
                <a16:creationId xmlns:a16="http://schemas.microsoft.com/office/drawing/2014/main" id="{EB0962D2-BCC3-48AB-A769-2A7327D2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 sz="9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B5CEABB6-07DC-46E8-9B57-56EC44A396E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1616316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議程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形 7">
            <a:extLst>
              <a:ext uri="{FF2B5EF4-FFF2-40B4-BE49-F238E27FC236}">
                <a16:creationId xmlns:a16="http://schemas.microsoft.com/office/drawing/2014/main" id="{D514C6BF-376E-43E8-881D-2E76742699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01" r="28341" b="23071"/>
          <a:stretch/>
        </p:blipFill>
        <p:spPr>
          <a:xfrm>
            <a:off x="5488815" y="0"/>
            <a:ext cx="6703185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F0A9B92-C2D0-466A-A680-A35832C45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499" y="1020445"/>
            <a:ext cx="3171825" cy="1325563"/>
          </a:xfrm>
        </p:spPr>
        <p:txBody>
          <a:bodyPr rtlCol="0" anchor="b">
            <a:normAutofit/>
          </a:bodyPr>
          <a:lstStyle>
            <a:lvl1pPr>
              <a:defRPr sz="2800" spc="150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DA41CE6-5A88-4C5C-B2A4-6A5D2153B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499" y="2924175"/>
            <a:ext cx="3171825" cy="2519363"/>
          </a:xfrm>
        </p:spPr>
        <p:txBody>
          <a:bodyPr rtlCol="0">
            <a:normAutofit/>
          </a:bodyPr>
          <a:lstStyle>
            <a:lvl1pPr marL="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91440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37160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182880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39F5093-3C53-4152-B8FE-0522E07952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3500" y="6356350"/>
            <a:ext cx="985157" cy="365125"/>
          </a:xfrm>
        </p:spPr>
        <p:txBody>
          <a:bodyPr rtlCol="0"/>
          <a:lstStyle>
            <a:lvl1pPr>
              <a:defRPr sz="9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US" altLang="zh-TW" noProof="0"/>
              <a:t>20XX </a:t>
            </a:r>
            <a:r>
              <a:rPr lang="zh-TW" altLang="en-US" noProof="0"/>
              <a:t>年</a:t>
            </a: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727F11D-8AF8-44D6-A48B-D8C7779B8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9886" y="6356349"/>
            <a:ext cx="2482842" cy="365125"/>
          </a:xfrm>
        </p:spPr>
        <p:txBody>
          <a:bodyPr rtlCol="0"/>
          <a:lstStyle>
            <a:lvl1pPr>
              <a:defRPr sz="9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募資簡報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58C0879-6B0F-4AF6-A997-EC61DA896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36305" y="6356350"/>
            <a:ext cx="987552" cy="365125"/>
          </a:xfrm>
        </p:spPr>
        <p:txBody>
          <a:bodyPr rtlCol="0"/>
          <a:lstStyle>
            <a:lvl1pPr>
              <a:defRPr sz="9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B5CEABB6-07DC-46E8-9B57-56EC44A396E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26312703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結語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7200" y="1615736"/>
            <a:ext cx="4179570" cy="1524735"/>
          </a:xfrm>
        </p:spPr>
        <p:txBody>
          <a:bodyPr rtlCol="0" anchor="b">
            <a:noAutofit/>
          </a:bodyPr>
          <a:lstStyle>
            <a:lvl1pPr algn="l">
              <a:defRPr sz="3200" spc="150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7200" y="3238103"/>
            <a:ext cx="4179570" cy="2004161"/>
          </a:xfrm>
        </p:spPr>
        <p:txBody>
          <a:bodyPr rtlCol="0">
            <a:normAutofit/>
          </a:bodyPr>
          <a:lstStyle>
            <a:lvl1pPr marL="0" indent="0" algn="l">
              <a:lnSpc>
                <a:spcPct val="150000"/>
              </a:lnSpc>
              <a:buNone/>
              <a:defRPr sz="1400" spc="50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TW" altLang="en-US" noProof="0"/>
              <a:t>按一下以編輯母片副標題樣式</a:t>
            </a:r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ED3361C9-310A-4255-A94E-B77588962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3176938" cy="6858000"/>
          </a:xfrm>
          <a:prstGeom prst="rect">
            <a:avLst/>
          </a:prstGeom>
        </p:spPr>
      </p:pic>
      <p:sp>
        <p:nvSpPr>
          <p:cNvPr id="9" name="日期版面配置區 6">
            <a:extLst>
              <a:ext uri="{FF2B5EF4-FFF2-40B4-BE49-F238E27FC236}">
                <a16:creationId xmlns:a16="http://schemas.microsoft.com/office/drawing/2014/main" id="{BF358517-D7B7-40D0-A9D0-B650C8089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67200" y="6356350"/>
            <a:ext cx="1774371" cy="365125"/>
          </a:xfrm>
        </p:spPr>
        <p:txBody>
          <a:bodyPr rtlCol="0"/>
          <a:lstStyle>
            <a:lvl1pPr>
              <a:defRPr sz="9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US" altLang="zh-TW" noProof="0"/>
              <a:t>20XX </a:t>
            </a:r>
            <a:r>
              <a:rPr lang="zh-TW" altLang="en-US" noProof="0"/>
              <a:t>年</a:t>
            </a:r>
          </a:p>
        </p:txBody>
      </p:sp>
      <p:sp>
        <p:nvSpPr>
          <p:cNvPr id="10" name="頁尾版面配置區 7">
            <a:extLst>
              <a:ext uri="{FF2B5EF4-FFF2-40B4-BE49-F238E27FC236}">
                <a16:creationId xmlns:a16="http://schemas.microsoft.com/office/drawing/2014/main" id="{6026D44C-0B39-4DE1-A0FC-5615DDAAE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9721" y="6356350"/>
            <a:ext cx="2661557" cy="365125"/>
          </a:xfrm>
        </p:spPr>
        <p:txBody>
          <a:bodyPr rtlCol="0"/>
          <a:lstStyle>
            <a:lvl1pPr>
              <a:defRPr sz="9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募資簡報</a:t>
            </a:r>
          </a:p>
        </p:txBody>
      </p:sp>
      <p:sp>
        <p:nvSpPr>
          <p:cNvPr id="11" name="投影片編號版面配置區 8">
            <a:extLst>
              <a:ext uri="{FF2B5EF4-FFF2-40B4-BE49-F238E27FC236}">
                <a16:creationId xmlns:a16="http://schemas.microsoft.com/office/drawing/2014/main" id="{0F8222B4-B618-42C4-8BDB-D2E4DF2F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79428" y="6356350"/>
            <a:ext cx="1774371" cy="365125"/>
          </a:xfrm>
        </p:spPr>
        <p:txBody>
          <a:bodyPr rtlCol="0"/>
          <a:lstStyle>
            <a:lvl1pPr>
              <a:defRPr sz="9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B5CEABB6-07DC-46E8-9B57-56EC44A396E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429355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時間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圖形 10">
            <a:extLst>
              <a:ext uri="{FF2B5EF4-FFF2-40B4-BE49-F238E27FC236}">
                <a16:creationId xmlns:a16="http://schemas.microsoft.com/office/drawing/2014/main" id="{9D2AF524-D4B4-4A3A-9CE4-EDAFE1D5A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13884" y="0"/>
            <a:ext cx="10078116" cy="6858000"/>
          </a:xfrm>
          <a:custGeom>
            <a:avLst/>
            <a:gdLst>
              <a:gd name="connsiteX0" fmla="*/ 3793236 w 10078116"/>
              <a:gd name="connsiteY0" fmla="*/ 6858000 h 6858000"/>
              <a:gd name="connsiteX1" fmla="*/ 0 w 10078116"/>
              <a:gd name="connsiteY1" fmla="*/ 0 h 6858000"/>
              <a:gd name="connsiteX2" fmla="*/ 10078116 w 10078116"/>
              <a:gd name="connsiteY2" fmla="*/ 0 h 6858000"/>
              <a:gd name="connsiteX3" fmla="*/ 10078116 w 1007811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78116" h="6858000">
                <a:moveTo>
                  <a:pt x="3793236" y="6858000"/>
                </a:moveTo>
                <a:lnTo>
                  <a:pt x="0" y="0"/>
                </a:lnTo>
                <a:lnTo>
                  <a:pt x="10078116" y="0"/>
                </a:lnTo>
                <a:lnTo>
                  <a:pt x="10078116" y="685800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6E3987A5-99A6-4B33-BAAF-5315963538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09419"/>
            <a:ext cx="4082142" cy="585788"/>
          </a:xfrm>
        </p:spPr>
        <p:txBody>
          <a:bodyPr rtlCol="0">
            <a:normAutofit/>
          </a:bodyPr>
          <a:lstStyle>
            <a:lvl1pPr>
              <a:defRPr lang="en-US" sz="2800" kern="1200" cap="all" spc="150" baseline="0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</a:lstStyle>
          <a:p>
            <a:pPr rtl="0"/>
            <a:r>
              <a:rPr lang="zh-TW" altLang="en-US" noProof="0"/>
              <a:t>按一下以編輯標題</a:t>
            </a:r>
          </a:p>
        </p:txBody>
      </p:sp>
      <p:sp>
        <p:nvSpPr>
          <p:cNvPr id="16" name="文字版面配置區 15">
            <a:extLst>
              <a:ext uri="{FF2B5EF4-FFF2-40B4-BE49-F238E27FC236}">
                <a16:creationId xmlns:a16="http://schemas.microsoft.com/office/drawing/2014/main" id="{3BABF6CA-407C-4BF0-8234-1321A676E7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8318" y="1481138"/>
            <a:ext cx="2141764" cy="514350"/>
          </a:xfrm>
        </p:spPr>
        <p:txBody>
          <a:bodyPr rtlCol="0" anchor="ctr">
            <a:noAutofit/>
          </a:bodyPr>
          <a:lstStyle>
            <a:lvl1pPr marL="0" indent="0" algn="r">
              <a:buNone/>
              <a:defRPr sz="1600" cap="all" spc="150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17" name="文字版面配置區 15">
            <a:extLst>
              <a:ext uri="{FF2B5EF4-FFF2-40B4-BE49-F238E27FC236}">
                <a16:creationId xmlns:a16="http://schemas.microsoft.com/office/drawing/2014/main" id="{76D8129B-5B68-421C-968C-3663C86EFC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4375" y="2557463"/>
            <a:ext cx="2141764" cy="514350"/>
          </a:xfrm>
        </p:spPr>
        <p:txBody>
          <a:bodyPr rtlCol="0" anchor="ctr">
            <a:noAutofit/>
          </a:bodyPr>
          <a:lstStyle>
            <a:lvl1pPr marL="0" indent="0" algn="r">
              <a:buNone/>
              <a:defRPr sz="1600" cap="all" spc="150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18" name="文字版面配置區 15">
            <a:extLst>
              <a:ext uri="{FF2B5EF4-FFF2-40B4-BE49-F238E27FC236}">
                <a16:creationId xmlns:a16="http://schemas.microsoft.com/office/drawing/2014/main" id="{6C741DCA-8EBD-44F5-9D38-E938A628AD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20800" y="3633788"/>
            <a:ext cx="2141764" cy="514350"/>
          </a:xfrm>
        </p:spPr>
        <p:txBody>
          <a:bodyPr rtlCol="0" anchor="ctr">
            <a:noAutofit/>
          </a:bodyPr>
          <a:lstStyle>
            <a:lvl1pPr marL="0" indent="0" algn="r">
              <a:buNone/>
              <a:defRPr sz="1600" cap="all" spc="150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19" name="文字版面配置區 15">
            <a:extLst>
              <a:ext uri="{FF2B5EF4-FFF2-40B4-BE49-F238E27FC236}">
                <a16:creationId xmlns:a16="http://schemas.microsoft.com/office/drawing/2014/main" id="{5C43C6B1-A1BD-4A90-8B4B-F361C1BEDD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905000" y="4710114"/>
            <a:ext cx="2141764" cy="514350"/>
          </a:xfrm>
        </p:spPr>
        <p:txBody>
          <a:bodyPr rtlCol="0" anchor="ctr">
            <a:noAutofit/>
          </a:bodyPr>
          <a:lstStyle>
            <a:lvl1pPr marL="0" indent="0" algn="r">
              <a:buNone/>
              <a:defRPr sz="1600" cap="all" spc="150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34" name="文字版面配置區 15">
            <a:extLst>
              <a:ext uri="{FF2B5EF4-FFF2-40B4-BE49-F238E27FC236}">
                <a16:creationId xmlns:a16="http://schemas.microsoft.com/office/drawing/2014/main" id="{0C66E1BD-33F0-4B94-BF94-CD4698F85C3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01535" y="1594478"/>
            <a:ext cx="5539095" cy="1010842"/>
          </a:xfrm>
        </p:spPr>
        <p:txBody>
          <a:bodyPr rtlCol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35" name="文字版面配置區 15">
            <a:extLst>
              <a:ext uri="{FF2B5EF4-FFF2-40B4-BE49-F238E27FC236}">
                <a16:creationId xmlns:a16="http://schemas.microsoft.com/office/drawing/2014/main" id="{2D4661B1-6559-407A-9AEC-A46A0570AE8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86028" y="2673328"/>
            <a:ext cx="5539095" cy="1010842"/>
          </a:xfrm>
        </p:spPr>
        <p:txBody>
          <a:bodyPr rtlCol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36" name="文字版面配置區 15">
            <a:extLst>
              <a:ext uri="{FF2B5EF4-FFF2-40B4-BE49-F238E27FC236}">
                <a16:creationId xmlns:a16="http://schemas.microsoft.com/office/drawing/2014/main" id="{DCC983F7-6A25-42C0-811C-EA32138C5B8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576937" y="3755394"/>
            <a:ext cx="5539095" cy="1010842"/>
          </a:xfrm>
        </p:spPr>
        <p:txBody>
          <a:bodyPr rtlCol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37" name="文字版面配置區 15">
            <a:extLst>
              <a:ext uri="{FF2B5EF4-FFF2-40B4-BE49-F238E27FC236}">
                <a16:creationId xmlns:a16="http://schemas.microsoft.com/office/drawing/2014/main" id="{E83DA0EB-27DD-416A-8DA5-4AFDC8587E5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75279" y="4824430"/>
            <a:ext cx="5539095" cy="1010842"/>
          </a:xfrm>
        </p:spPr>
        <p:txBody>
          <a:bodyPr rtlCol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cxnSp>
        <p:nvCxnSpPr>
          <p:cNvPr id="3" name="直線接點​​(S) 2">
            <a:extLst>
              <a:ext uri="{FF2B5EF4-FFF2-40B4-BE49-F238E27FC236}">
                <a16:creationId xmlns:a16="http://schemas.microsoft.com/office/drawing/2014/main" id="{D3795F91-C721-4363-956D-756673AE7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53515" y="5023933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" name="直線接點​​(S) 3">
            <a:extLst>
              <a:ext uri="{FF2B5EF4-FFF2-40B4-BE49-F238E27FC236}">
                <a16:creationId xmlns:a16="http://schemas.microsoft.com/office/drawing/2014/main" id="{8AC14461-E27D-413D-B31A-47B74646AF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759917" y="3948451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" name="直線接點​​(S) 7">
            <a:extLst>
              <a:ext uri="{FF2B5EF4-FFF2-40B4-BE49-F238E27FC236}">
                <a16:creationId xmlns:a16="http://schemas.microsoft.com/office/drawing/2014/main" id="{4D6AEA4C-7710-4829-BA87-8DD77F159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173453" y="2872686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" name="直線接點​​(S) 8">
            <a:extLst>
              <a:ext uri="{FF2B5EF4-FFF2-40B4-BE49-F238E27FC236}">
                <a16:creationId xmlns:a16="http://schemas.microsoft.com/office/drawing/2014/main" id="{E9BD473E-6203-491C-87AC-54AC0AB23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586263" y="1796083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74DC36F-5D3E-439D-80B5-32633FC34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900">
                <a:solidFill>
                  <a:srgbClr val="898989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US" altLang="zh-TW" noProof="0"/>
              <a:t>20XX </a:t>
            </a:r>
            <a:r>
              <a:rPr lang="zh-TW" altLang="en-US" noProof="0"/>
              <a:t>年</a:t>
            </a: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C710A8A-CEC9-4787-A745-C28DD965F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75279" y="6356350"/>
            <a:ext cx="1808712" cy="365125"/>
          </a:xfrm>
        </p:spPr>
        <p:txBody>
          <a:bodyPr rtlCol="0"/>
          <a:lstStyle>
            <a:lvl1pPr>
              <a:defRPr sz="9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algn="l"/>
            <a:r>
              <a:rPr lang="zh-TW" altLang="en-US" noProof="0"/>
              <a:t>募資簡報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162BD04-8F01-472A-9456-4702A2218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0874" y="6356350"/>
            <a:ext cx="542925" cy="365125"/>
          </a:xfrm>
        </p:spPr>
        <p:txBody>
          <a:bodyPr rtlCol="0"/>
          <a:lstStyle>
            <a:lvl1pPr>
              <a:defRPr sz="9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B5CEABB6-07DC-46E8-9B57-56EC44A396E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3052812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內容 2 欄位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標題 1">
            <a:extLst>
              <a:ext uri="{FF2B5EF4-FFF2-40B4-BE49-F238E27FC236}">
                <a16:creationId xmlns:a16="http://schemas.microsoft.com/office/drawing/2014/main" id="{42ACEF30-0520-40B3-A1F1-F3D253056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156" y="892177"/>
            <a:ext cx="8421688" cy="1325563"/>
          </a:xfrm>
        </p:spPr>
        <p:txBody>
          <a:bodyPr rtlCol="0">
            <a:normAutofit/>
          </a:bodyPr>
          <a:lstStyle>
            <a:lvl1pPr algn="ctr">
              <a:defRPr lang="en-US" sz="2800" kern="1200" spc="150" baseline="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15" name="文字版面配置區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5900" y="2563123"/>
            <a:ext cx="4031945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</a:lstStyle>
          <a:p>
            <a:pPr lvl="0" rtl="0"/>
            <a:r>
              <a:rPr lang="zh-TW" altLang="en-US" noProof="0"/>
              <a:t>按一下以新增副標題</a:t>
            </a:r>
          </a:p>
        </p:txBody>
      </p:sp>
      <p:sp>
        <p:nvSpPr>
          <p:cNvPr id="17" name="文字版面配置區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5664" y="3070348"/>
            <a:ext cx="4031030" cy="1057308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按一下以新增文字</a:t>
            </a:r>
          </a:p>
        </p:txBody>
      </p:sp>
      <p:sp>
        <p:nvSpPr>
          <p:cNvPr id="31" name="文字版面配置區 15">
            <a:extLst>
              <a:ext uri="{FF2B5EF4-FFF2-40B4-BE49-F238E27FC236}">
                <a16:creationId xmlns:a16="http://schemas.microsoft.com/office/drawing/2014/main" id="{87DD41A9-B6B3-48D9-A3A6-831B39C915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73004" y="2563123"/>
            <a:ext cx="4031945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zh-TW" altLang="en-US" noProof="0"/>
              <a:t>按一下以新增副標題</a:t>
            </a:r>
          </a:p>
        </p:txBody>
      </p:sp>
      <p:sp>
        <p:nvSpPr>
          <p:cNvPr id="32" name="文字版面配置區 18">
            <a:extLst>
              <a:ext uri="{FF2B5EF4-FFF2-40B4-BE49-F238E27FC236}">
                <a16:creationId xmlns:a16="http://schemas.microsoft.com/office/drawing/2014/main" id="{FB791E68-EDF5-4CC2-8774-A27AEF1D25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73143" y="3070348"/>
            <a:ext cx="4031030" cy="1057308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按一下以新增文字</a:t>
            </a:r>
          </a:p>
        </p:txBody>
      </p:sp>
      <p:sp>
        <p:nvSpPr>
          <p:cNvPr id="33" name="文字版面配置區 15">
            <a:extLst>
              <a:ext uri="{FF2B5EF4-FFF2-40B4-BE49-F238E27FC236}">
                <a16:creationId xmlns:a16="http://schemas.microsoft.com/office/drawing/2014/main" id="{AA224F82-7E0C-4EBF-97D3-132481DBCD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85899" y="4319431"/>
            <a:ext cx="4031945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zh-TW" altLang="en-US" noProof="0"/>
              <a:t>按一下以新增副標題</a:t>
            </a:r>
          </a:p>
        </p:txBody>
      </p:sp>
      <p:sp>
        <p:nvSpPr>
          <p:cNvPr id="34" name="文字版面配置區 18">
            <a:extLst>
              <a:ext uri="{FF2B5EF4-FFF2-40B4-BE49-F238E27FC236}">
                <a16:creationId xmlns:a16="http://schemas.microsoft.com/office/drawing/2014/main" id="{699D24C6-4AFB-4222-8E0C-4D11CD9C0F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86412" y="4826656"/>
            <a:ext cx="4031030" cy="1057308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按一下以新增文字</a:t>
            </a:r>
          </a:p>
        </p:txBody>
      </p:sp>
      <p:sp>
        <p:nvSpPr>
          <p:cNvPr id="12" name="文字版面配置區 15">
            <a:extLst>
              <a:ext uri="{FF2B5EF4-FFF2-40B4-BE49-F238E27FC236}">
                <a16:creationId xmlns:a16="http://schemas.microsoft.com/office/drawing/2014/main" id="{3B05E19C-DF33-4515-AC52-F95850810E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72630" y="4319431"/>
            <a:ext cx="4031945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zh-TW" altLang="en-US" noProof="0"/>
              <a:t>按一下以新增副標題</a:t>
            </a:r>
          </a:p>
        </p:txBody>
      </p:sp>
      <p:sp>
        <p:nvSpPr>
          <p:cNvPr id="13" name="文字版面配置區 18">
            <a:extLst>
              <a:ext uri="{FF2B5EF4-FFF2-40B4-BE49-F238E27FC236}">
                <a16:creationId xmlns:a16="http://schemas.microsoft.com/office/drawing/2014/main" id="{C0EBC62D-442C-45D3-B66B-C6578FBB337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73143" y="4826656"/>
            <a:ext cx="4031030" cy="1057308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按一下以新增文字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US" altLang="zh-TW" noProof="0"/>
              <a:t>20XX </a:t>
            </a:r>
            <a:r>
              <a:rPr lang="zh-TW" altLang="en-US" noProof="0"/>
              <a:t>年</a:t>
            </a: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募資簡報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B5CEABB6-07DC-46E8-9B57-56EC44A396E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cxnSp>
        <p:nvCxnSpPr>
          <p:cNvPr id="2" name="直線接點​​(S) 1">
            <a:extLst>
              <a:ext uri="{FF2B5EF4-FFF2-40B4-BE49-F238E27FC236}">
                <a16:creationId xmlns:a16="http://schemas.microsoft.com/office/drawing/2014/main" id="{9298DCF7-7DC1-4618-8133-F63847B0A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688388" y="0"/>
            <a:ext cx="3503612" cy="235295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接點​​(S) 5">
            <a:extLst>
              <a:ext uri="{FF2B5EF4-FFF2-40B4-BE49-F238E27FC236}">
                <a16:creationId xmlns:a16="http://schemas.microsoft.com/office/drawing/2014/main" id="{653A6567-233D-4A3B-B52B-DE7E5E35A1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720943" y="0"/>
            <a:ext cx="2471057" cy="269903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1487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內容 3 欄位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標題 1">
            <a:extLst>
              <a:ext uri="{FF2B5EF4-FFF2-40B4-BE49-F238E27FC236}">
                <a16:creationId xmlns:a16="http://schemas.microsoft.com/office/drawing/2014/main" id="{42ACEF30-0520-40B3-A1F1-F3D253056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760" y="4156405"/>
            <a:ext cx="3139440" cy="1325563"/>
          </a:xfrm>
        </p:spPr>
        <p:txBody>
          <a:bodyPr rtlCol="0" anchor="b">
            <a:normAutofit/>
          </a:bodyPr>
          <a:lstStyle>
            <a:lvl1pPr algn="l">
              <a:defRPr lang="en-US" sz="2800" kern="1200" spc="150" baseline="0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15" name="文字版面配置區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1530635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</a:lstStyle>
          <a:p>
            <a:pPr lvl="0" rtl="0"/>
            <a:r>
              <a:rPr lang="zh-TW" altLang="en-US" noProof="0"/>
              <a:t>按一下以新增副標題</a:t>
            </a:r>
          </a:p>
        </p:txBody>
      </p:sp>
      <p:sp>
        <p:nvSpPr>
          <p:cNvPr id="17" name="文字版面配置區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1860060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按一下以新增文字</a:t>
            </a:r>
          </a:p>
        </p:txBody>
      </p:sp>
      <p:sp>
        <p:nvSpPr>
          <p:cNvPr id="16" name="文字版面配置區 15">
            <a:extLst>
              <a:ext uri="{FF2B5EF4-FFF2-40B4-BE49-F238E27FC236}">
                <a16:creationId xmlns:a16="http://schemas.microsoft.com/office/drawing/2014/main" id="{07D6A00C-D56B-4E8B-B992-7DA51D3C726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2630431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</a:lstStyle>
          <a:p>
            <a:pPr lvl="0" rtl="0"/>
            <a:r>
              <a:rPr lang="zh-TW" altLang="en-US" noProof="0"/>
              <a:t>按一下以新增副標題</a:t>
            </a:r>
          </a:p>
        </p:txBody>
      </p:sp>
      <p:sp>
        <p:nvSpPr>
          <p:cNvPr id="18" name="文字版面配置區 18">
            <a:extLst>
              <a:ext uri="{FF2B5EF4-FFF2-40B4-BE49-F238E27FC236}">
                <a16:creationId xmlns:a16="http://schemas.microsoft.com/office/drawing/2014/main" id="{DA90DA32-7E6A-4713-BDC9-73910E2A0E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2959856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按一下以新增文字</a:t>
            </a:r>
          </a:p>
        </p:txBody>
      </p:sp>
      <p:sp>
        <p:nvSpPr>
          <p:cNvPr id="19" name="文字版面配置區 15">
            <a:extLst>
              <a:ext uri="{FF2B5EF4-FFF2-40B4-BE49-F238E27FC236}">
                <a16:creationId xmlns:a16="http://schemas.microsoft.com/office/drawing/2014/main" id="{D7E57261-C874-4DFD-AF7D-F9EC50B3BFD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3730227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</a:lstStyle>
          <a:p>
            <a:pPr lvl="0" rtl="0"/>
            <a:r>
              <a:rPr lang="zh-TW" altLang="en-US" noProof="0"/>
              <a:t>按一下以新增副標題</a:t>
            </a:r>
          </a:p>
        </p:txBody>
      </p:sp>
      <p:sp>
        <p:nvSpPr>
          <p:cNvPr id="20" name="文字版面配置區 18">
            <a:extLst>
              <a:ext uri="{FF2B5EF4-FFF2-40B4-BE49-F238E27FC236}">
                <a16:creationId xmlns:a16="http://schemas.microsoft.com/office/drawing/2014/main" id="{843F77CE-098F-4777-8C30-5CEE7954D1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059652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按一下以新增文字</a:t>
            </a:r>
          </a:p>
        </p:txBody>
      </p:sp>
      <p:sp>
        <p:nvSpPr>
          <p:cNvPr id="23" name="文字版面配置區 15">
            <a:extLst>
              <a:ext uri="{FF2B5EF4-FFF2-40B4-BE49-F238E27FC236}">
                <a16:creationId xmlns:a16="http://schemas.microsoft.com/office/drawing/2014/main" id="{4CAE269A-B6AB-42A6-9575-6057FA25A2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20106" y="4830024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</a:lstStyle>
          <a:p>
            <a:pPr lvl="0" rtl="0"/>
            <a:r>
              <a:rPr lang="zh-TW" altLang="en-US" noProof="0"/>
              <a:t>按一下以新增副標題</a:t>
            </a:r>
          </a:p>
        </p:txBody>
      </p:sp>
      <p:sp>
        <p:nvSpPr>
          <p:cNvPr id="24" name="文字版面配置區 18">
            <a:extLst>
              <a:ext uri="{FF2B5EF4-FFF2-40B4-BE49-F238E27FC236}">
                <a16:creationId xmlns:a16="http://schemas.microsoft.com/office/drawing/2014/main" id="{46866A49-A3A8-4869-961C-EB41F6BC784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19680" y="5159449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按一下以新增文字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5919680" y="6356350"/>
            <a:ext cx="947516" cy="365125"/>
          </a:xfrm>
        </p:spPr>
        <p:txBody>
          <a:bodyPr rtlCol="0"/>
          <a:lstStyle>
            <a:lvl1pPr>
              <a:defRPr sz="9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US" altLang="zh-TW" noProof="0"/>
              <a:t>20XX </a:t>
            </a:r>
            <a:r>
              <a:rPr lang="zh-TW" altLang="en-US" noProof="0"/>
              <a:t>年</a:t>
            </a: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161955" y="6356350"/>
            <a:ext cx="3243942" cy="365125"/>
          </a:xfrm>
        </p:spPr>
        <p:txBody>
          <a:bodyPr rtlCol="0"/>
          <a:lstStyle>
            <a:lvl1pPr>
              <a:defRPr sz="9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募資簡報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 rtlCol="0"/>
          <a:lstStyle>
            <a:lvl1pPr>
              <a:defRPr sz="9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B5CEABB6-07DC-46E8-9B57-56EC44A396E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pic>
        <p:nvPicPr>
          <p:cNvPr id="2" name="圖形 1">
            <a:extLst>
              <a:ext uri="{FF2B5EF4-FFF2-40B4-BE49-F238E27FC236}">
                <a16:creationId xmlns:a16="http://schemas.microsoft.com/office/drawing/2014/main" id="{6D8D9106-8780-461D-9091-E074B0A3C9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-4696" y="-1"/>
            <a:ext cx="4896735" cy="438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50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簡介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075" y="1671639"/>
            <a:ext cx="5111750" cy="1204912"/>
          </a:xfrm>
        </p:spPr>
        <p:txBody>
          <a:bodyPr rtlCol="0"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2075" y="3660774"/>
            <a:ext cx="5111750" cy="1525588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cxnSp>
        <p:nvCxnSpPr>
          <p:cNvPr id="14" name="直線接點​​(S) 13">
            <a:extLst>
              <a:ext uri="{FF2B5EF4-FFF2-40B4-BE49-F238E27FC236}">
                <a16:creationId xmlns:a16="http://schemas.microsoft.com/office/drawing/2014/main" id="{49FBD260-5143-4B12-B9F8-33E48D548909}"/>
              </a:ext>
            </a:extLst>
          </p:cNvPr>
          <p:cNvCxnSpPr/>
          <p:nvPr/>
        </p:nvCxnSpPr>
        <p:spPr>
          <a:xfrm>
            <a:off x="9096375" y="1497012"/>
            <a:ext cx="30956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​​(S) 22">
            <a:extLst>
              <a:ext uri="{FF2B5EF4-FFF2-40B4-BE49-F238E27FC236}">
                <a16:creationId xmlns:a16="http://schemas.microsoft.com/office/drawing/2014/main" id="{D87F08D6-2CA7-4A5A-BE34-07113DCA535D}"/>
              </a:ext>
            </a:extLst>
          </p:cNvPr>
          <p:cNvCxnSpPr/>
          <p:nvPr/>
        </p:nvCxnSpPr>
        <p:spPr>
          <a:xfrm flipH="1">
            <a:off x="6953250" y="-25401"/>
            <a:ext cx="3790950" cy="69024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日期版面配置區 6">
            <a:extLst>
              <a:ext uri="{FF2B5EF4-FFF2-40B4-BE49-F238E27FC236}">
                <a16:creationId xmlns:a16="http://schemas.microsoft.com/office/drawing/2014/main" id="{70146B66-4F07-44BE-8AAB-48EA5170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 sz="9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US" altLang="zh-TW" noProof="0"/>
              <a:t>20XX </a:t>
            </a:r>
            <a:r>
              <a:rPr lang="zh-TW" altLang="en-US" noProof="0"/>
              <a:t>年</a:t>
            </a:r>
          </a:p>
        </p:txBody>
      </p:sp>
      <p:sp>
        <p:nvSpPr>
          <p:cNvPr id="10" name="頁尾版面配置區 7">
            <a:extLst>
              <a:ext uri="{FF2B5EF4-FFF2-40B4-BE49-F238E27FC236}">
                <a16:creationId xmlns:a16="http://schemas.microsoft.com/office/drawing/2014/main" id="{3A927BE5-2F4C-4EBD-9093-C4ED6E302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24463" y="6356350"/>
            <a:ext cx="1743075" cy="365125"/>
          </a:xfrm>
        </p:spPr>
        <p:txBody>
          <a:bodyPr rtlCol="0"/>
          <a:lstStyle>
            <a:lvl1pPr>
              <a:defRPr sz="9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募資簡報</a:t>
            </a:r>
          </a:p>
        </p:txBody>
      </p:sp>
      <p:sp>
        <p:nvSpPr>
          <p:cNvPr id="11" name="投影片編號版面配置區 8">
            <a:extLst>
              <a:ext uri="{FF2B5EF4-FFF2-40B4-BE49-F238E27FC236}">
                <a16:creationId xmlns:a16="http://schemas.microsoft.com/office/drawing/2014/main" id="{C4C1336B-CF5E-42FF-80E8-7D33A2D64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 sz="9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B5CEABB6-07DC-46E8-9B57-56EC44A396E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129327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分節符號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91350" y="2571235"/>
            <a:ext cx="4179570" cy="1715531"/>
          </a:xfrm>
        </p:spPr>
        <p:txBody>
          <a:bodyPr rtlCol="0" anchor="ctr">
            <a:noAutofit/>
          </a:bodyPr>
          <a:lstStyle>
            <a:lvl1pPr algn="l">
              <a:defRPr sz="3600" spc="150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F05D2CCB-CCFC-4A8A-ADA9-C1E4D13B9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28675"/>
            <a:ext cx="5876925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68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引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形 6">
            <a:extLst>
              <a:ext uri="{FF2B5EF4-FFF2-40B4-BE49-F238E27FC236}">
                <a16:creationId xmlns:a16="http://schemas.microsoft.com/office/drawing/2014/main" id="{AEE644D4-F9A4-4237-BD5C-4B97ABA93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58165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C2FF67A8-55FA-435D-A18C-96D63D22B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0169" y="1152771"/>
            <a:ext cx="5431971" cy="846301"/>
          </a:xfrm>
        </p:spPr>
        <p:txBody>
          <a:bodyPr rtlCol="0" anchor="t">
            <a:normAutofit/>
          </a:bodyPr>
          <a:lstStyle>
            <a:lvl1pPr>
              <a:defRPr lang="en-US" sz="2800" kern="1200" cap="all" spc="150" baseline="0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cxnSp>
        <p:nvCxnSpPr>
          <p:cNvPr id="9" name="直線接點​​(S) 8">
            <a:extLst>
              <a:ext uri="{FF2B5EF4-FFF2-40B4-BE49-F238E27FC236}">
                <a16:creationId xmlns:a16="http://schemas.microsoft.com/office/drawing/2014/main" id="{BDAC7E4E-FE06-4E90-8107-6B543E5515ED}"/>
              </a:ext>
            </a:extLst>
          </p:cNvPr>
          <p:cNvCxnSpPr/>
          <p:nvPr/>
        </p:nvCxnSpPr>
        <p:spPr>
          <a:xfrm flipV="1">
            <a:off x="2209800" y="0"/>
            <a:ext cx="243840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版面配置區 15">
            <a:extLst>
              <a:ext uri="{FF2B5EF4-FFF2-40B4-BE49-F238E27FC236}">
                <a16:creationId xmlns:a16="http://schemas.microsoft.com/office/drawing/2014/main" id="{3864668D-D640-4ABF-BB9A-D60176660F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2469515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</a:lstStyle>
          <a:p>
            <a:pPr lvl="0" rtl="0"/>
            <a:r>
              <a:rPr lang="zh-TW" altLang="en-US" noProof="0"/>
              <a:t>按一下以新增副標題</a:t>
            </a:r>
          </a:p>
        </p:txBody>
      </p:sp>
      <p:sp>
        <p:nvSpPr>
          <p:cNvPr id="12" name="文字版面配置區 18">
            <a:extLst>
              <a:ext uri="{FF2B5EF4-FFF2-40B4-BE49-F238E27FC236}">
                <a16:creationId xmlns:a16="http://schemas.microsoft.com/office/drawing/2014/main" id="{2E289D5A-B06B-43D4-A3CA-3B06C4D49F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2798940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按一下以新增文字</a:t>
            </a:r>
          </a:p>
        </p:txBody>
      </p:sp>
      <p:sp>
        <p:nvSpPr>
          <p:cNvPr id="13" name="文字版面配置區 15">
            <a:extLst>
              <a:ext uri="{FF2B5EF4-FFF2-40B4-BE49-F238E27FC236}">
                <a16:creationId xmlns:a16="http://schemas.microsoft.com/office/drawing/2014/main" id="{1DCC2995-DE17-436D-82AE-6E107865CB7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3569311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</a:lstStyle>
          <a:p>
            <a:pPr lvl="0" rtl="0"/>
            <a:r>
              <a:rPr lang="zh-TW" altLang="en-US" noProof="0"/>
              <a:t>按一下以新增副標題</a:t>
            </a:r>
          </a:p>
        </p:txBody>
      </p:sp>
      <p:sp>
        <p:nvSpPr>
          <p:cNvPr id="14" name="文字版面配置區 18">
            <a:extLst>
              <a:ext uri="{FF2B5EF4-FFF2-40B4-BE49-F238E27FC236}">
                <a16:creationId xmlns:a16="http://schemas.microsoft.com/office/drawing/2014/main" id="{C7E70A65-1FB1-4F42-854B-8213ED73F79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3898736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按一下以新增文字</a:t>
            </a:r>
          </a:p>
        </p:txBody>
      </p:sp>
      <p:sp>
        <p:nvSpPr>
          <p:cNvPr id="15" name="文字版面配置區 15">
            <a:extLst>
              <a:ext uri="{FF2B5EF4-FFF2-40B4-BE49-F238E27FC236}">
                <a16:creationId xmlns:a16="http://schemas.microsoft.com/office/drawing/2014/main" id="{45657994-DC61-4DEB-BB2B-65DFCA997A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4669107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</a:lstStyle>
          <a:p>
            <a:pPr lvl="0" rtl="0"/>
            <a:r>
              <a:rPr lang="zh-TW" altLang="en-US" noProof="0"/>
              <a:t>按一下以新增副標題</a:t>
            </a:r>
          </a:p>
        </p:txBody>
      </p:sp>
      <p:sp>
        <p:nvSpPr>
          <p:cNvPr id="16" name="文字版面配置區 18">
            <a:extLst>
              <a:ext uri="{FF2B5EF4-FFF2-40B4-BE49-F238E27FC236}">
                <a16:creationId xmlns:a16="http://schemas.microsoft.com/office/drawing/2014/main" id="{18397EE2-60CD-47FD-AF8F-83A5324D9D1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998532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按一下以新增文字</a:t>
            </a:r>
          </a:p>
        </p:txBody>
      </p:sp>
      <p:sp>
        <p:nvSpPr>
          <p:cNvPr id="17" name="日期版面配置區 2">
            <a:extLst>
              <a:ext uri="{FF2B5EF4-FFF2-40B4-BE49-F238E27FC236}">
                <a16:creationId xmlns:a16="http://schemas.microsoft.com/office/drawing/2014/main" id="{1E25EFF1-65C7-4F93-8740-46885C6BEA57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5919680" y="6356350"/>
            <a:ext cx="947516" cy="365125"/>
          </a:xfrm>
        </p:spPr>
        <p:txBody>
          <a:bodyPr rtlCol="0"/>
          <a:lstStyle>
            <a:lvl1pPr>
              <a:defRPr sz="9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US" altLang="zh-TW" noProof="0"/>
              <a:t>20XX </a:t>
            </a:r>
            <a:r>
              <a:rPr lang="zh-TW" altLang="en-US" noProof="0"/>
              <a:t>年</a:t>
            </a:r>
          </a:p>
        </p:txBody>
      </p:sp>
      <p:sp>
        <p:nvSpPr>
          <p:cNvPr id="18" name="頁尾版面配置區 3">
            <a:extLst>
              <a:ext uri="{FF2B5EF4-FFF2-40B4-BE49-F238E27FC236}">
                <a16:creationId xmlns:a16="http://schemas.microsoft.com/office/drawing/2014/main" id="{C16D80BF-B599-4FC0-ABD5-98777872FE5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161955" y="6356350"/>
            <a:ext cx="3243942" cy="365125"/>
          </a:xfrm>
        </p:spPr>
        <p:txBody>
          <a:bodyPr rtlCol="0"/>
          <a:lstStyle>
            <a:lvl1pPr>
              <a:defRPr sz="9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募資簡報</a:t>
            </a:r>
          </a:p>
        </p:txBody>
      </p:sp>
      <p:sp>
        <p:nvSpPr>
          <p:cNvPr id="19" name="投影片編號版面配置區 4">
            <a:extLst>
              <a:ext uri="{FF2B5EF4-FFF2-40B4-BE49-F238E27FC236}">
                <a16:creationId xmlns:a16="http://schemas.microsoft.com/office/drawing/2014/main" id="{F64421B1-FF90-4939-90BD-8206DE5036D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 rtlCol="0"/>
          <a:lstStyle>
            <a:lvl1pPr>
              <a:defRPr sz="9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B5CEABB6-07DC-46E8-9B57-56EC44A396E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264798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三個內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156" y="892177"/>
            <a:ext cx="8421688" cy="1325563"/>
          </a:xfrm>
        </p:spPr>
        <p:txBody>
          <a:bodyPr rtlCol="0">
            <a:normAutofit/>
          </a:bodyPr>
          <a:lstStyle>
            <a:lvl1pPr algn="ctr">
              <a:defRPr lang="en-US" sz="2800" kern="1200" cap="all" spc="150" baseline="0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3104" y="2776936"/>
            <a:ext cx="2882475" cy="823912"/>
          </a:xfrm>
        </p:spPr>
        <p:txBody>
          <a:bodyPr rtlCol="0"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43104" y="3834606"/>
            <a:ext cx="2882475" cy="1997867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7665" y="2776936"/>
            <a:ext cx="2896671" cy="823912"/>
          </a:xfrm>
        </p:spPr>
        <p:txBody>
          <a:bodyPr rtlCol="0"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zh-TW" altLang="en-US" noProof="0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7665" y="3834606"/>
            <a:ext cx="2896671" cy="1997867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cxnSp>
        <p:nvCxnSpPr>
          <p:cNvPr id="16" name="直線接點​​(S) 15">
            <a:extLst>
              <a:ext uri="{FF2B5EF4-FFF2-40B4-BE49-F238E27FC236}">
                <a16:creationId xmlns:a16="http://schemas.microsoft.com/office/drawing/2014/main" id="{463D7850-C2A6-43CE-BBE4-8E81A0A59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1238250" cy="310515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​​(S) 19">
            <a:extLst>
              <a:ext uri="{FF2B5EF4-FFF2-40B4-BE49-F238E27FC236}">
                <a16:creationId xmlns:a16="http://schemas.microsoft.com/office/drawing/2014/main" id="{EBAD3E03-2E3B-440C-9105-6F9D33006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2238376" cy="2476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字版面配置區 2">
            <a:extLst>
              <a:ext uri="{FF2B5EF4-FFF2-40B4-BE49-F238E27FC236}">
                <a16:creationId xmlns:a16="http://schemas.microsoft.com/office/drawing/2014/main" id="{1F60A771-8BBC-4565-AB09-402DA7CB2780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066421" y="2776936"/>
            <a:ext cx="2882475" cy="823912"/>
          </a:xfrm>
        </p:spPr>
        <p:txBody>
          <a:bodyPr rtlCol="0"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22" name="內容版面配置區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066421" y="3834606"/>
            <a:ext cx="2882475" cy="1997867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9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US" altLang="zh-TW" noProof="0"/>
              <a:t>20XX </a:t>
            </a:r>
            <a:r>
              <a:rPr lang="zh-TW" altLang="en-US" noProof="0"/>
              <a:t>年</a:t>
            </a:r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9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募資簡報</a:t>
            </a: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9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B5CEABB6-07DC-46E8-9B57-56EC44A396E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42031895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8F4C17E5-24ED-44BC-BA50-02EF90355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833D101-3AF0-4F06-90ED-B83615C36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2AE9FDE-AF95-49F8-A927-35A23C9E6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US" altLang="zh-TW" noProof="0"/>
              <a:t>20XX </a:t>
            </a:r>
            <a:r>
              <a:rPr lang="zh-TW" altLang="en-US" noProof="0"/>
              <a:t>年</a:t>
            </a: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C2E900D-8FF9-4E80-860D-89C2D3B4E4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募資簡報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1A66A0C-1415-46A3-A1FF-BE18C7087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B5CEABB6-07DC-46E8-9B57-56EC44A396E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1928452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70" r:id="rId3"/>
    <p:sldLayoutId id="2147483688" r:id="rId4"/>
    <p:sldLayoutId id="2147483694" r:id="rId5"/>
    <p:sldLayoutId id="2147483697" r:id="rId6"/>
    <p:sldLayoutId id="2147483673" r:id="rId7"/>
    <p:sldLayoutId id="2147483676" r:id="rId8"/>
    <p:sldLayoutId id="2147483672" r:id="rId9"/>
    <p:sldLayoutId id="2147483699" r:id="rId10"/>
    <p:sldLayoutId id="2147483671" r:id="rId11"/>
    <p:sldLayoutId id="2147483700" r:id="rId12"/>
    <p:sldLayoutId id="2147483679" r:id="rId13"/>
    <p:sldLayoutId id="2147483692" r:id="rId14"/>
    <p:sldLayoutId id="2147483681" r:id="rId15"/>
    <p:sldLayoutId id="2147483674" r:id="rId16"/>
    <p:sldLayoutId id="2147483675" r:id="rId17"/>
    <p:sldLayoutId id="2147483696" r:id="rId18"/>
    <p:sldLayoutId id="2147483677" r:id="rId19"/>
    <p:sldLayoutId id="2147483678" r:id="rId2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3D797E67-799A-4315-B10A-9FD67DB21C4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951244" y="0"/>
            <a:ext cx="10289512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0000"/>
              </a:srgbClr>
            </a:outerShdw>
          </a:effectLst>
        </p:spPr>
      </p:pic>
      <p:sp>
        <p:nvSpPr>
          <p:cNvPr id="10" name="標題 1">
            <a:extLst>
              <a:ext uri="{FF2B5EF4-FFF2-40B4-BE49-F238E27FC236}">
                <a16:creationId xmlns:a16="http://schemas.microsoft.com/office/drawing/2014/main" id="{62888CE6-9CB4-4075-9946-DD3D9F75CF50}"/>
              </a:ext>
            </a:extLst>
          </p:cNvPr>
          <p:cNvSpPr txBox="1">
            <a:spLocks/>
          </p:cNvSpPr>
          <p:nvPr/>
        </p:nvSpPr>
        <p:spPr>
          <a:xfrm>
            <a:off x="2502542" y="746760"/>
            <a:ext cx="8020036" cy="11222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</a:lstStyle>
          <a:p>
            <a:r>
              <a:rPr lang="zh-TW" altLang="en-US" sz="4400" b="1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翁來</a:t>
            </a:r>
            <a:r>
              <a:rPr lang="zh-TW" altLang="en-US" sz="3200" b="1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水之藝</a:t>
            </a:r>
            <a:r>
              <a:rPr lang="zh-TW" altLang="en-US" sz="4400" b="1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國際實業有限公司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EB358CF2-6E97-40B0-BB4D-F17D5B5C5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937" y="581710"/>
            <a:ext cx="1209824" cy="1135974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D90FC260-33F7-4A57-8571-57115B0092E1}"/>
              </a:ext>
            </a:extLst>
          </p:cNvPr>
          <p:cNvSpPr txBox="1">
            <a:spLocks/>
          </p:cNvSpPr>
          <p:nvPr/>
        </p:nvSpPr>
        <p:spPr>
          <a:xfrm>
            <a:off x="2672485" y="1342242"/>
            <a:ext cx="1784574" cy="11222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</a:lstStyle>
          <a:p>
            <a:r>
              <a:rPr lang="en-US" altLang="zh-TW" sz="3200" b="1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(</a:t>
            </a:r>
            <a:r>
              <a:rPr lang="zh-TW" altLang="en-US" sz="3200" b="1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旺來</a:t>
            </a:r>
            <a:r>
              <a:rPr lang="en-US" altLang="zh-TW" sz="3200" b="1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)</a:t>
            </a:r>
            <a:endParaRPr lang="zh-TW" altLang="en-US" sz="3200" b="1" dirty="0">
              <a:ln>
                <a:solidFill>
                  <a:schemeClr val="bg2">
                    <a:lumMod val="75000"/>
                  </a:schemeClr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0927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CE8C9E4-C356-40A0-B195-19F2F8F065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30786"/>
            <a:ext cx="6212541" cy="413352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3A2E206-15AA-4C64-82B1-96B4D2A5D6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9028" y="1630784"/>
            <a:ext cx="5522972" cy="413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8312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F0F2611B-91FD-4122-BE36-1A8901C56F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9424" y="0"/>
            <a:ext cx="4577436" cy="6858001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F474853C-E826-4C86-9E7B-D67D29DED1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889" y="0"/>
            <a:ext cx="513268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9084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字版面配置區 8">
            <a:extLst>
              <a:ext uri="{FF2B5EF4-FFF2-40B4-BE49-F238E27FC236}">
                <a16:creationId xmlns:a16="http://schemas.microsoft.com/office/drawing/2014/main" id="{042BFD0B-2C6F-4167-AC9F-B78025285454}"/>
              </a:ext>
            </a:extLst>
          </p:cNvPr>
          <p:cNvSpPr txBox="1">
            <a:spLocks/>
          </p:cNvSpPr>
          <p:nvPr/>
        </p:nvSpPr>
        <p:spPr>
          <a:xfrm>
            <a:off x="4801822" y="3149493"/>
            <a:ext cx="2588356" cy="55901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3200" b="1" noProof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B.</a:t>
            </a:r>
            <a:r>
              <a:rPr lang="zh-TW" altLang="en-US" sz="3200" b="1" noProof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戶外大型缸</a:t>
            </a:r>
          </a:p>
        </p:txBody>
      </p:sp>
    </p:spTree>
    <p:extLst>
      <p:ext uri="{BB962C8B-B14F-4D97-AF65-F5344CB8AC3E}">
        <p14:creationId xmlns:p14="http://schemas.microsoft.com/office/powerpoint/2010/main" val="3718137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1C19996-0ECE-43B3-B116-E22F3A2AB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3010"/>
            <a:ext cx="12192000" cy="449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5057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EF7E3D4C-BD91-470A-A857-C1253DC0A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3010"/>
            <a:ext cx="12192000" cy="449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7440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535AD374-02DD-4F90-A771-3F9BFA1F1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3010"/>
            <a:ext cx="12192000" cy="449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0145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2688A9D9-59CD-46B1-9EBB-89440F65D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3010"/>
            <a:ext cx="12192000" cy="449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5685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96D5746-B3E0-4FB8-97F2-25699B63B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897" y="0"/>
            <a:ext cx="101062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9546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B810EA6A-0CC7-4DE5-9A84-A7D1135AD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897" y="0"/>
            <a:ext cx="101062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6916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版面配置區 8">
            <a:extLst>
              <a:ext uri="{FF2B5EF4-FFF2-40B4-BE49-F238E27FC236}">
                <a16:creationId xmlns:a16="http://schemas.microsoft.com/office/drawing/2014/main" id="{F59D78E9-871A-416A-BBE9-810A33148532}"/>
              </a:ext>
            </a:extLst>
          </p:cNvPr>
          <p:cNvSpPr txBox="1">
            <a:spLocks/>
          </p:cNvSpPr>
          <p:nvPr/>
        </p:nvSpPr>
        <p:spPr>
          <a:xfrm>
            <a:off x="4202817" y="3146611"/>
            <a:ext cx="3786366" cy="56477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3200" b="1" noProof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C.</a:t>
            </a:r>
            <a:r>
              <a:rPr lang="zh-TW" altLang="en-US" sz="3200" b="1" noProof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鑄鐵浴缸</a:t>
            </a:r>
            <a:r>
              <a:rPr lang="en-US" altLang="zh-TW" sz="3200" b="1" noProof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(</a:t>
            </a:r>
            <a:r>
              <a:rPr lang="zh-TW" altLang="en-US" sz="3200" b="1" noProof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貴妃缸</a:t>
            </a:r>
            <a:r>
              <a:rPr lang="en-US" altLang="zh-TW" sz="3200" b="1" noProof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)</a:t>
            </a:r>
            <a:endParaRPr lang="zh-TW" altLang="en-US" sz="3200" b="1" noProof="1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06865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6">
            <a:extLst>
              <a:ext uri="{FF2B5EF4-FFF2-40B4-BE49-F238E27FC236}">
                <a16:creationId xmlns:a16="http://schemas.microsoft.com/office/drawing/2014/main" id="{A71B4AB3-2930-4B5E-A077-99C72A84C198}"/>
              </a:ext>
            </a:extLst>
          </p:cNvPr>
          <p:cNvSpPr txBox="1">
            <a:spLocks/>
          </p:cNvSpPr>
          <p:nvPr/>
        </p:nvSpPr>
        <p:spPr>
          <a:xfrm>
            <a:off x="3037988" y="1546436"/>
            <a:ext cx="1996236" cy="641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000" b="1" noProof="1"/>
              <a:t>陳 英 賢</a:t>
            </a:r>
            <a:endParaRPr lang="zh-TW" altLang="en-US" sz="3200" b="1" noProof="1"/>
          </a:p>
        </p:txBody>
      </p:sp>
      <p:sp>
        <p:nvSpPr>
          <p:cNvPr id="3" name="文字版面配置區 6">
            <a:extLst>
              <a:ext uri="{FF2B5EF4-FFF2-40B4-BE49-F238E27FC236}">
                <a16:creationId xmlns:a16="http://schemas.microsoft.com/office/drawing/2014/main" id="{8715DE65-5ADC-4E98-A42C-09105A180D07}"/>
              </a:ext>
            </a:extLst>
          </p:cNvPr>
          <p:cNvSpPr txBox="1">
            <a:spLocks/>
          </p:cNvSpPr>
          <p:nvPr/>
        </p:nvSpPr>
        <p:spPr>
          <a:xfrm>
            <a:off x="3037988" y="2359106"/>
            <a:ext cx="2334530" cy="3983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000" noProof="1"/>
              <a:t>業界</a:t>
            </a:r>
            <a:r>
              <a:rPr lang="en-US" altLang="zh-TW" sz="2000" noProof="1"/>
              <a:t>40</a:t>
            </a:r>
            <a:r>
              <a:rPr lang="zh-TW" altLang="en-US" sz="2000" noProof="1"/>
              <a:t>年以上經驗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53C528BC-13F1-41F8-B4A7-8FA187DDD2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798" t="39123"/>
          <a:stretch/>
        </p:blipFill>
        <p:spPr>
          <a:xfrm>
            <a:off x="6492240" y="688501"/>
            <a:ext cx="4471358" cy="5480998"/>
          </a:xfrm>
          <a:prstGeom prst="ellipse">
            <a:avLst/>
          </a:prstGeom>
        </p:spPr>
      </p:pic>
      <p:sp>
        <p:nvSpPr>
          <p:cNvPr id="5" name="文字版面配置區 6">
            <a:extLst>
              <a:ext uri="{FF2B5EF4-FFF2-40B4-BE49-F238E27FC236}">
                <a16:creationId xmlns:a16="http://schemas.microsoft.com/office/drawing/2014/main" id="{2894AC21-B5C4-40D0-BB0F-CBD68E3CDDC6}"/>
              </a:ext>
            </a:extLst>
          </p:cNvPr>
          <p:cNvSpPr txBox="1">
            <a:spLocks/>
          </p:cNvSpPr>
          <p:nvPr/>
        </p:nvSpPr>
        <p:spPr>
          <a:xfrm>
            <a:off x="3037988" y="1110199"/>
            <a:ext cx="1782803" cy="4733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800" noProof="1"/>
              <a:t>執行</a:t>
            </a:r>
            <a:r>
              <a:rPr lang="en-US" altLang="zh-TW" sz="2800" noProof="1"/>
              <a:t>CEO</a:t>
            </a:r>
            <a:endParaRPr lang="zh-TW" altLang="en-US" sz="2000" noProof="1"/>
          </a:p>
        </p:txBody>
      </p:sp>
      <p:sp>
        <p:nvSpPr>
          <p:cNvPr id="6" name="文字版面配置區 6">
            <a:extLst>
              <a:ext uri="{FF2B5EF4-FFF2-40B4-BE49-F238E27FC236}">
                <a16:creationId xmlns:a16="http://schemas.microsoft.com/office/drawing/2014/main" id="{D65F27D3-D919-48FF-8301-CA3EBDD2E2BC}"/>
              </a:ext>
            </a:extLst>
          </p:cNvPr>
          <p:cNvSpPr txBox="1">
            <a:spLocks/>
          </p:cNvSpPr>
          <p:nvPr/>
        </p:nvSpPr>
        <p:spPr>
          <a:xfrm>
            <a:off x="2152058" y="3532979"/>
            <a:ext cx="4106390" cy="26131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400" b="1" noProof="1"/>
              <a:t>個人經歷</a:t>
            </a:r>
            <a:r>
              <a:rPr lang="en-US" altLang="zh-TW" sz="2400" b="1" noProof="1"/>
              <a:t>…</a:t>
            </a:r>
          </a:p>
          <a:p>
            <a:pPr marL="457200" indent="-457200">
              <a:buFont typeface="+mj-lt"/>
              <a:buAutoNum type="arabicParenR"/>
            </a:pPr>
            <a:r>
              <a:rPr lang="zh-TW" altLang="en-US" sz="2000" noProof="1"/>
              <a:t>德國衛浴向榮貿易主任</a:t>
            </a:r>
            <a:endParaRPr lang="en-US" altLang="zh-TW" sz="2000" noProof="1"/>
          </a:p>
          <a:p>
            <a:pPr marL="457200" indent="-457200">
              <a:buFont typeface="+mj-lt"/>
              <a:buAutoNum type="arabicParenR"/>
            </a:pPr>
            <a:r>
              <a:rPr lang="zh-TW" altLang="en-US" sz="2000" noProof="1"/>
              <a:t>莊頭北衛浴高雄經理</a:t>
            </a:r>
            <a:endParaRPr lang="en-US" altLang="zh-TW" sz="2000" noProof="1"/>
          </a:p>
          <a:p>
            <a:pPr marL="457200" indent="-457200">
              <a:buFont typeface="+mj-lt"/>
              <a:buAutoNum type="arabicParenR"/>
            </a:pPr>
            <a:r>
              <a:rPr lang="zh-TW" altLang="en-US" sz="2000" noProof="1"/>
              <a:t>德久</a:t>
            </a:r>
            <a:r>
              <a:rPr lang="en-US" altLang="zh-TW" sz="2000" noProof="1"/>
              <a:t>(</a:t>
            </a:r>
            <a:r>
              <a:rPr lang="zh-TW" altLang="en-US" sz="2000" noProof="1"/>
              <a:t>安久</a:t>
            </a:r>
            <a:r>
              <a:rPr lang="en-US" altLang="zh-TW" sz="2000" noProof="1"/>
              <a:t>)</a:t>
            </a:r>
            <a:r>
              <a:rPr lang="zh-TW" altLang="en-US" sz="2000" noProof="1"/>
              <a:t>衛浴台北總公司經理</a:t>
            </a:r>
            <a:endParaRPr lang="en-US" altLang="zh-TW" sz="2000" noProof="1"/>
          </a:p>
          <a:p>
            <a:pPr marL="457200" indent="-457200">
              <a:buFont typeface="+mj-lt"/>
              <a:buAutoNum type="arabicParenR"/>
            </a:pPr>
            <a:r>
              <a:rPr lang="zh-TW" altLang="en-US" sz="2000" noProof="1"/>
              <a:t>柏正衛浴楠弘貿易經理</a:t>
            </a:r>
          </a:p>
        </p:txBody>
      </p:sp>
      <p:sp>
        <p:nvSpPr>
          <p:cNvPr id="8" name="文字版面配置區 6">
            <a:extLst>
              <a:ext uri="{FF2B5EF4-FFF2-40B4-BE49-F238E27FC236}">
                <a16:creationId xmlns:a16="http://schemas.microsoft.com/office/drawing/2014/main" id="{E2CE67F8-4E52-4882-95EF-B633F84AEF05}"/>
              </a:ext>
            </a:extLst>
          </p:cNvPr>
          <p:cNvSpPr txBox="1">
            <a:spLocks/>
          </p:cNvSpPr>
          <p:nvPr/>
        </p:nvSpPr>
        <p:spPr>
          <a:xfrm>
            <a:off x="7516973" y="6267718"/>
            <a:ext cx="1296475" cy="3983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000" noProof="1"/>
              <a:t>68</a:t>
            </a:r>
            <a:r>
              <a:rPr lang="zh-TW" altLang="en-US" sz="2000" noProof="1"/>
              <a:t>年入行</a:t>
            </a:r>
          </a:p>
        </p:txBody>
      </p:sp>
      <p:sp>
        <p:nvSpPr>
          <p:cNvPr id="9" name="副標題 2">
            <a:extLst>
              <a:ext uri="{FF2B5EF4-FFF2-40B4-BE49-F238E27FC236}">
                <a16:creationId xmlns:a16="http://schemas.microsoft.com/office/drawing/2014/main" id="{B8152264-2B8B-4AFB-AEB9-787D930D65B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8813448" y="6244114"/>
            <a:ext cx="1260947" cy="42192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000" dirty="0">
                <a:solidFill>
                  <a:schemeClr val="tx1"/>
                </a:solidFill>
              </a:rPr>
              <a:t>79</a:t>
            </a:r>
            <a:r>
              <a:rPr lang="zh-TW" altLang="en-US" sz="2000" dirty="0">
                <a:solidFill>
                  <a:schemeClr val="tx1"/>
                </a:solidFill>
              </a:rPr>
              <a:t>年創業</a:t>
            </a:r>
            <a:endParaRPr lang="en-US" altLang="zh-TW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008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3BDB805B-992A-4498-AC53-942464ADB3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173" y="0"/>
            <a:ext cx="100376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682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DD7D28E-C831-49E0-A800-EC27307E1D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172" y="0"/>
            <a:ext cx="10287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7610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5225B92-B212-46D5-9D92-D44B711C16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172" y="-148398"/>
            <a:ext cx="10494341" cy="700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7798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8">
            <a:extLst>
              <a:ext uri="{FF2B5EF4-FFF2-40B4-BE49-F238E27FC236}">
                <a16:creationId xmlns:a16="http://schemas.microsoft.com/office/drawing/2014/main" id="{EBDBDA7E-BF10-4D84-9A76-D4D8F86E1995}"/>
              </a:ext>
            </a:extLst>
          </p:cNvPr>
          <p:cNvSpPr txBox="1">
            <a:spLocks/>
          </p:cNvSpPr>
          <p:nvPr/>
        </p:nvSpPr>
        <p:spPr>
          <a:xfrm>
            <a:off x="4101353" y="3012141"/>
            <a:ext cx="3989294" cy="8337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3200" b="1" noProof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D.</a:t>
            </a:r>
            <a:r>
              <a:rPr lang="zh-TW" altLang="en-US" sz="3200" b="1" noProof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長照無障礙開門缸</a:t>
            </a:r>
          </a:p>
        </p:txBody>
      </p:sp>
    </p:spTree>
    <p:extLst>
      <p:ext uri="{BB962C8B-B14F-4D97-AF65-F5344CB8AC3E}">
        <p14:creationId xmlns:p14="http://schemas.microsoft.com/office/powerpoint/2010/main" val="18951993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C87D7C9A-089C-421A-8F63-E760DA291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4890586" cy="6858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C66BBB0-8A9A-4A0B-AA39-71D01751A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873" y="0"/>
            <a:ext cx="48891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8056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字版面配置區 7">
            <a:extLst>
              <a:ext uri="{FF2B5EF4-FFF2-40B4-BE49-F238E27FC236}">
                <a16:creationId xmlns:a16="http://schemas.microsoft.com/office/drawing/2014/main" id="{84551D03-E257-4F1D-8F9B-383C1827B4AC}"/>
              </a:ext>
            </a:extLst>
          </p:cNvPr>
          <p:cNvSpPr txBox="1">
            <a:spLocks/>
          </p:cNvSpPr>
          <p:nvPr/>
        </p:nvSpPr>
        <p:spPr>
          <a:xfrm>
            <a:off x="1496300" y="4546059"/>
            <a:ext cx="3102594" cy="85965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spc="150" baseline="0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400" noProof="1"/>
              <a:t>第二核心產品</a:t>
            </a:r>
            <a:endParaRPr lang="en-US" altLang="zh-TW" sz="2400" noProof="1"/>
          </a:p>
          <a:p>
            <a:r>
              <a:rPr lang="zh-TW" altLang="en-US" sz="2400" noProof="1"/>
              <a:t>浴缸大水量出水龍頭</a:t>
            </a: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9D92FCC2-C4BD-4E87-AB96-58BC1C7B15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4898" y="2268072"/>
            <a:ext cx="5067102" cy="433891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74DC58B2-5372-448D-876F-AAEC9F3978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4898" y="177415"/>
            <a:ext cx="5067100" cy="209065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754F4033-0A50-4C04-8F13-B939D0981AFA}"/>
              </a:ext>
            </a:extLst>
          </p:cNvPr>
          <p:cNvSpPr txBox="1">
            <a:spLocks/>
          </p:cNvSpPr>
          <p:nvPr/>
        </p:nvSpPr>
        <p:spPr>
          <a:xfrm>
            <a:off x="1419888" y="3988109"/>
            <a:ext cx="5617406" cy="5579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</a:lstStyle>
          <a:p>
            <a:r>
              <a:rPr lang="zh-TW" altLang="en-US" sz="3600" b="1" dirty="0"/>
              <a:t>建設公司建案四核心產品</a:t>
            </a:r>
          </a:p>
        </p:txBody>
      </p:sp>
    </p:spTree>
    <p:extLst>
      <p:ext uri="{BB962C8B-B14F-4D97-AF65-F5344CB8AC3E}">
        <p14:creationId xmlns:p14="http://schemas.microsoft.com/office/powerpoint/2010/main" val="20915304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>
            <a:extLst>
              <a:ext uri="{FF2B5EF4-FFF2-40B4-BE49-F238E27FC236}">
                <a16:creationId xmlns:a16="http://schemas.microsoft.com/office/drawing/2014/main" id="{AD0EC06F-9F22-4AD3-BCDF-32222A9715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7197" y="251013"/>
            <a:ext cx="4748480" cy="635597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292290C8-0D7A-4C90-A5EC-518750DA56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6324" y="251013"/>
            <a:ext cx="4748480" cy="635597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270087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E433CB43-A061-485C-8C5F-375DC54AC7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4249" y="251013"/>
            <a:ext cx="5024328" cy="636586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E8483100-0303-42AC-A188-FD9226472E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337" y="241124"/>
            <a:ext cx="5024288" cy="636586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802987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字版面配置區 9">
            <a:extLst>
              <a:ext uri="{FF2B5EF4-FFF2-40B4-BE49-F238E27FC236}">
                <a16:creationId xmlns:a16="http://schemas.microsoft.com/office/drawing/2014/main" id="{65EE44ED-9AC2-4FC7-B0F0-ADE1E31BB457}"/>
              </a:ext>
            </a:extLst>
          </p:cNvPr>
          <p:cNvSpPr txBox="1">
            <a:spLocks/>
          </p:cNvSpPr>
          <p:nvPr/>
        </p:nvSpPr>
        <p:spPr>
          <a:xfrm>
            <a:off x="1527889" y="4546059"/>
            <a:ext cx="4684651" cy="36512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spc="150" baseline="0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800" noProof="1"/>
              <a:t>第三核心：三溫暖烤箱蒸氣</a:t>
            </a: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E61BB397-0387-46B8-B6C3-27E4595E9B8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7294" y="251012"/>
            <a:ext cx="4532716" cy="635597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BFA6B221-2B61-4EEB-A47F-0227990538F6}"/>
              </a:ext>
            </a:extLst>
          </p:cNvPr>
          <p:cNvSpPr txBox="1">
            <a:spLocks/>
          </p:cNvSpPr>
          <p:nvPr/>
        </p:nvSpPr>
        <p:spPr>
          <a:xfrm>
            <a:off x="1419888" y="3988109"/>
            <a:ext cx="5617406" cy="5579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</a:lstStyle>
          <a:p>
            <a:r>
              <a:rPr lang="zh-TW" altLang="en-US" sz="3600" b="1" dirty="0"/>
              <a:t>建設公司建案四核心產品</a:t>
            </a:r>
          </a:p>
        </p:txBody>
      </p:sp>
    </p:spTree>
    <p:extLst>
      <p:ext uri="{BB962C8B-B14F-4D97-AF65-F5344CB8AC3E}">
        <p14:creationId xmlns:p14="http://schemas.microsoft.com/office/powerpoint/2010/main" val="40803070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47BC0335-BA10-449A-AB7D-A0C1C3085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270" y="0"/>
            <a:ext cx="4890730" cy="6858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C6205F6-06D4-4D3A-ACDD-079C75680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7603" y="0"/>
            <a:ext cx="48891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494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936" y="685280"/>
            <a:ext cx="3379178" cy="718175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sz="3600" b="1" dirty="0"/>
              <a:t>公司沿革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35E3EA69-4E0E-41BD-8095-A124225A264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1815" y="869674"/>
            <a:ext cx="3171825" cy="421926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en-US" altLang="zh-TW" sz="2000" dirty="0"/>
              <a:t>1990</a:t>
            </a:r>
            <a:r>
              <a:rPr lang="zh-TW" altLang="en-US" sz="2000" dirty="0"/>
              <a:t>年成立</a:t>
            </a:r>
            <a:r>
              <a:rPr lang="en-US" altLang="zh-TW" sz="2000" dirty="0"/>
              <a:t>(</a:t>
            </a:r>
            <a:r>
              <a:rPr lang="zh-TW" altLang="en-US" sz="2000" dirty="0"/>
              <a:t>已</a:t>
            </a:r>
            <a:r>
              <a:rPr lang="en-US" altLang="zh-TW" sz="2000" dirty="0"/>
              <a:t>33</a:t>
            </a:r>
            <a:r>
              <a:rPr lang="zh-TW" altLang="en-US" sz="2000" dirty="0"/>
              <a:t>年</a:t>
            </a:r>
            <a:r>
              <a:rPr lang="en-US" altLang="zh-TW" sz="2000" dirty="0"/>
              <a:t>)</a:t>
            </a: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1369F9CD-04D6-4981-AF81-4E811A6A5E8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800936" y="2457287"/>
            <a:ext cx="3171825" cy="55740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150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</a:lstStyle>
          <a:p>
            <a:r>
              <a:rPr lang="zh-TW" altLang="en-US" sz="3600" b="1" dirty="0"/>
              <a:t>企業宗旨</a:t>
            </a:r>
          </a:p>
        </p:txBody>
      </p:sp>
      <p:sp>
        <p:nvSpPr>
          <p:cNvPr id="5" name="副標題 2">
            <a:extLst>
              <a:ext uri="{FF2B5EF4-FFF2-40B4-BE49-F238E27FC236}">
                <a16:creationId xmlns:a16="http://schemas.microsoft.com/office/drawing/2014/main" id="{187AB84E-F53A-42C2-BB96-DD395F2EBA5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800936" y="3014686"/>
            <a:ext cx="4795996" cy="1979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000" dirty="0"/>
              <a:t>形塑一個以人文美學及身心靈健康為導向的環境空間，用水的流動沖擊原理，結合泡澡與冷熱交替的三溫暖、節能大水量熱水，讓洗浴可以是保持身體健康、促進心靈恬靜、優質享受的水藝泡湯文化。</a:t>
            </a:r>
            <a:endParaRPr lang="en-US" altLang="zh-TW" sz="2000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C8D1F281-C7F6-4B61-95B3-562B1B71762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800936" y="5355568"/>
            <a:ext cx="3171825" cy="55740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150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</a:lstStyle>
          <a:p>
            <a:r>
              <a:rPr lang="zh-TW" altLang="en-US" sz="3600" b="1" dirty="0"/>
              <a:t>經營理念</a:t>
            </a:r>
          </a:p>
        </p:txBody>
      </p:sp>
      <p:sp>
        <p:nvSpPr>
          <p:cNvPr id="7" name="副標題 2">
            <a:extLst>
              <a:ext uri="{FF2B5EF4-FFF2-40B4-BE49-F238E27FC236}">
                <a16:creationId xmlns:a16="http://schemas.microsoft.com/office/drawing/2014/main" id="{2ADD71D2-16D4-44B5-887F-951C9451A53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2924175" y="5417071"/>
            <a:ext cx="3171825" cy="42192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000" dirty="0"/>
              <a:t>創新、優質、信實、服務</a:t>
            </a:r>
            <a:endParaRPr lang="en-US" altLang="zh-TW" sz="2000" dirty="0"/>
          </a:p>
        </p:txBody>
      </p:sp>
      <p:sp>
        <p:nvSpPr>
          <p:cNvPr id="9" name="副標題 2">
            <a:extLst>
              <a:ext uri="{FF2B5EF4-FFF2-40B4-BE49-F238E27FC236}">
                <a16:creationId xmlns:a16="http://schemas.microsoft.com/office/drawing/2014/main" id="{91ABD8A4-7AAF-4458-B512-F6D778D8492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800935" y="1377490"/>
            <a:ext cx="4974831" cy="1079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TW" altLang="en-US" sz="2000" dirty="0"/>
              <a:t>從經銷代理到整體規劃設計售服</a:t>
            </a:r>
            <a:endParaRPr lang="en-US" altLang="zh-TW" sz="2000" dirty="0"/>
          </a:p>
          <a:p>
            <a:pPr>
              <a:lnSpc>
                <a:spcPct val="100000"/>
              </a:lnSpc>
            </a:pPr>
            <a:r>
              <a:rPr lang="en-US" altLang="zh-TW" sz="2000" dirty="0"/>
              <a:t>2007</a:t>
            </a:r>
            <a:r>
              <a:rPr lang="zh-TW" altLang="en-US" sz="2000" dirty="0"/>
              <a:t>年研發生產預鑄式底模浴缸至經</a:t>
            </a:r>
            <a:r>
              <a:rPr lang="en-US" altLang="zh-TW" sz="2000" dirty="0"/>
              <a:t>33</a:t>
            </a:r>
            <a:r>
              <a:rPr lang="zh-TW" altLang="en-US" sz="2000" dirty="0"/>
              <a:t>年</a:t>
            </a:r>
            <a:endParaRPr lang="en-US" altLang="zh-TW" sz="2000" dirty="0"/>
          </a:p>
        </p:txBody>
      </p:sp>
    </p:spTree>
    <p:extLst>
      <p:ext uri="{BB962C8B-B14F-4D97-AF65-F5344CB8AC3E}">
        <p14:creationId xmlns:p14="http://schemas.microsoft.com/office/powerpoint/2010/main" val="22434949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C544C488-7519-416D-A5B4-ECC7ADAB4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4889127" cy="6858000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D21D6AE5-8E13-48E7-98EE-5158DAD45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873" y="0"/>
            <a:ext cx="48891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7575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字版面配置區 5">
            <a:extLst>
              <a:ext uri="{FF2B5EF4-FFF2-40B4-BE49-F238E27FC236}">
                <a16:creationId xmlns:a16="http://schemas.microsoft.com/office/drawing/2014/main" id="{C8AF6AF9-3047-4DCD-8CFF-574B85CA4E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6019" y="4546059"/>
            <a:ext cx="3777047" cy="787941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/>
          <a:p>
            <a:pPr rtl="0"/>
            <a:r>
              <a:rPr lang="zh-TW" altLang="en-US" sz="2400" noProof="1"/>
              <a:t>第四核心產品：</a:t>
            </a:r>
            <a:endParaRPr lang="en-US" altLang="zh-TW" sz="2400" noProof="1"/>
          </a:p>
          <a:p>
            <a:pPr rtl="0"/>
            <a:r>
              <a:rPr lang="zh-TW" altLang="en-US" sz="2400" noProof="1"/>
              <a:t>防震防漏預鑄式底模浴缸</a:t>
            </a: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9DF90E6E-9763-4564-8994-BF7C3838654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8936" y="251012"/>
            <a:ext cx="4531364" cy="635597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4C88D297-5B16-491C-9192-282583243307}"/>
              </a:ext>
            </a:extLst>
          </p:cNvPr>
          <p:cNvSpPr txBox="1">
            <a:spLocks/>
          </p:cNvSpPr>
          <p:nvPr/>
        </p:nvSpPr>
        <p:spPr>
          <a:xfrm>
            <a:off x="1419888" y="3988109"/>
            <a:ext cx="5617406" cy="5579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</a:lstStyle>
          <a:p>
            <a:r>
              <a:rPr lang="zh-TW" altLang="en-US" sz="3600" b="1" dirty="0"/>
              <a:t>建設公司建案四核心產品</a:t>
            </a:r>
          </a:p>
        </p:txBody>
      </p:sp>
    </p:spTree>
    <p:extLst>
      <p:ext uri="{BB962C8B-B14F-4D97-AF65-F5344CB8AC3E}">
        <p14:creationId xmlns:p14="http://schemas.microsoft.com/office/powerpoint/2010/main" val="2058040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標題 13">
            <a:extLst>
              <a:ext uri="{FF2B5EF4-FFF2-40B4-BE49-F238E27FC236}">
                <a16:creationId xmlns:a16="http://schemas.microsoft.com/office/drawing/2014/main" id="{284BBA55-7164-4DDE-8851-90109FB591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21124" y="4849906"/>
            <a:ext cx="5463252" cy="707136"/>
          </a:xfrm>
        </p:spPr>
        <p:txBody>
          <a:bodyPr/>
          <a:lstStyle/>
          <a:p>
            <a:r>
              <a:rPr lang="zh-TW" altLang="en-US" b="1" dirty="0"/>
              <a:t>防震防漏預鑄式底模浴缸</a:t>
            </a:r>
          </a:p>
        </p:txBody>
      </p:sp>
      <p:sp>
        <p:nvSpPr>
          <p:cNvPr id="3" name="標題 13">
            <a:extLst>
              <a:ext uri="{FF2B5EF4-FFF2-40B4-BE49-F238E27FC236}">
                <a16:creationId xmlns:a16="http://schemas.microsoft.com/office/drawing/2014/main" id="{35355ED5-5A0D-4AF0-BD61-AEED8037213D}"/>
              </a:ext>
            </a:extLst>
          </p:cNvPr>
          <p:cNvSpPr txBox="1">
            <a:spLocks/>
          </p:cNvSpPr>
          <p:nvPr/>
        </p:nvSpPr>
        <p:spPr>
          <a:xfrm>
            <a:off x="8822747" y="3576917"/>
            <a:ext cx="2161629" cy="7071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</a:lstStyle>
          <a:p>
            <a:r>
              <a:rPr lang="zh-TW" altLang="en-US" dirty="0"/>
              <a:t>本日專題</a:t>
            </a:r>
          </a:p>
        </p:txBody>
      </p:sp>
    </p:spTree>
    <p:extLst>
      <p:ext uri="{BB962C8B-B14F-4D97-AF65-F5344CB8AC3E}">
        <p14:creationId xmlns:p14="http://schemas.microsoft.com/office/powerpoint/2010/main" val="31658741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>
            <a:extLst>
              <a:ext uri="{FF2B5EF4-FFF2-40B4-BE49-F238E27FC236}">
                <a16:creationId xmlns:a16="http://schemas.microsoft.com/office/drawing/2014/main" id="{DF63F38A-09B6-4D93-AFE5-4D2D32C723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78" t="6740" r="7578" b="45934"/>
          <a:stretch/>
        </p:blipFill>
        <p:spPr>
          <a:xfrm>
            <a:off x="464084" y="974688"/>
            <a:ext cx="5856155" cy="4582049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7A173FE5-43FC-444C-A953-146D0F607D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88" t="55531" r="6688" b="6521"/>
          <a:stretch/>
        </p:blipFill>
        <p:spPr>
          <a:xfrm>
            <a:off x="6096000" y="1105314"/>
            <a:ext cx="5559627" cy="341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0888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851883B9-C714-421C-93C7-D2A7265F19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35" t="8498" r="9335" b="43901"/>
          <a:stretch/>
        </p:blipFill>
        <p:spPr>
          <a:xfrm>
            <a:off x="552660" y="1105319"/>
            <a:ext cx="5446590" cy="4471516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056DB958-8D49-4787-BE3F-38573AF997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35" t="56098" r="9335" b="6081"/>
          <a:stretch/>
        </p:blipFill>
        <p:spPr>
          <a:xfrm>
            <a:off x="6192751" y="2023977"/>
            <a:ext cx="5446589" cy="355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9191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14BAAD07-7526-4767-8CED-03B1BAC0FE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11" t="6300" r="6311" b="38168"/>
          <a:stretch/>
        </p:blipFill>
        <p:spPr>
          <a:xfrm>
            <a:off x="2528294" y="159885"/>
            <a:ext cx="7135412" cy="636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4249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458036A9-992B-47D9-8987-88B87CA34C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11" t="61978" r="6311" b="6300"/>
          <a:stretch/>
        </p:blipFill>
        <p:spPr>
          <a:xfrm>
            <a:off x="978040" y="822512"/>
            <a:ext cx="10235920" cy="5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7216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35DAB0FF-166B-40CD-ADF2-C4662464B6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1" t="6447" r="6741" b="53846"/>
          <a:stretch/>
        </p:blipFill>
        <p:spPr>
          <a:xfrm>
            <a:off x="339956" y="1557494"/>
            <a:ext cx="6056250" cy="4299020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469322D6-BE57-4746-A78A-2771DEAEFF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51" t="46154" r="6851" b="6447"/>
          <a:stretch/>
        </p:blipFill>
        <p:spPr>
          <a:xfrm>
            <a:off x="6396206" y="1557494"/>
            <a:ext cx="5060481" cy="429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4515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C358460B-407D-4CEC-B88D-132DB9D7D8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84" t="7618" r="7784" b="33627"/>
          <a:stretch/>
        </p:blipFill>
        <p:spPr>
          <a:xfrm>
            <a:off x="2924069" y="104455"/>
            <a:ext cx="7084090" cy="643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5568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81B5C910-A6F2-4849-B71A-D0C1C316A5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89" t="66373" r="7989" b="5935"/>
          <a:stretch/>
        </p:blipFill>
        <p:spPr>
          <a:xfrm>
            <a:off x="1037815" y="1273628"/>
            <a:ext cx="10690000" cy="494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045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標題 1">
            <a:extLst>
              <a:ext uri="{FF2B5EF4-FFF2-40B4-BE49-F238E27FC236}">
                <a16:creationId xmlns:a16="http://schemas.microsoft.com/office/drawing/2014/main" id="{6954BC13-E865-4FD8-B097-941FB93C962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7180" y="688850"/>
            <a:ext cx="2207440" cy="676275"/>
          </a:xfrm>
        </p:spPr>
        <p:txBody>
          <a:bodyPr rtlCol="0">
            <a:noAutofit/>
          </a:bodyPr>
          <a:lstStyle/>
          <a:p>
            <a:pPr algn="l" rtl="0"/>
            <a:r>
              <a:rPr lang="zh-TW" altLang="en-US" sz="3600" b="1" dirty="0"/>
              <a:t>營業項目</a:t>
            </a: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E16E6335-8839-4956-89F2-CA44F0AE5A63}"/>
              </a:ext>
            </a:extLst>
          </p:cNvPr>
          <p:cNvSpPr txBox="1"/>
          <p:nvPr/>
        </p:nvSpPr>
        <p:spPr>
          <a:xfrm>
            <a:off x="739247" y="2092960"/>
            <a:ext cx="1107996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自創生產</a:t>
            </a: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5A4AD39A-C6D8-4999-BD4B-FCA906F77CAA}"/>
              </a:ext>
            </a:extLst>
          </p:cNvPr>
          <p:cNvSpPr txBox="1"/>
          <p:nvPr/>
        </p:nvSpPr>
        <p:spPr>
          <a:xfrm>
            <a:off x="739247" y="2611120"/>
            <a:ext cx="2550698" cy="170598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預鑄式底模浴缸</a:t>
            </a:r>
            <a:endParaRPr lang="en-US" altLang="zh-TW" dirty="0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獨立浴缸</a:t>
            </a:r>
            <a:endParaRPr lang="en-US" altLang="zh-TW" dirty="0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ＳＰＡ雨林水療設備</a:t>
            </a:r>
            <a:endParaRPr lang="en-US" altLang="zh-TW" dirty="0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泡湯給水設備</a:t>
            </a: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27BD0EBF-173D-4D8F-B477-12563C467B85}"/>
              </a:ext>
            </a:extLst>
          </p:cNvPr>
          <p:cNvSpPr txBox="1"/>
          <p:nvPr/>
        </p:nvSpPr>
        <p:spPr>
          <a:xfrm>
            <a:off x="3465232" y="2092960"/>
            <a:ext cx="1107996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工程施作</a:t>
            </a: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15F8FDD6-5A05-4688-82CD-06F5F27D56D8}"/>
              </a:ext>
            </a:extLst>
          </p:cNvPr>
          <p:cNvSpPr txBox="1"/>
          <p:nvPr/>
        </p:nvSpPr>
        <p:spPr>
          <a:xfrm>
            <a:off x="3465232" y="2611120"/>
            <a:ext cx="3474028" cy="25369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ＳＰＡ水療泡湯工程</a:t>
            </a:r>
            <a:endParaRPr lang="en-US" altLang="zh-TW" dirty="0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別墅泳池工程</a:t>
            </a:r>
            <a:endParaRPr lang="en-US" altLang="zh-TW" dirty="0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三溫暖烤箱、蒸氣室</a:t>
            </a:r>
            <a:endParaRPr lang="en-US" altLang="zh-TW" dirty="0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智能熱水恆溫系統</a:t>
            </a:r>
            <a:endParaRPr lang="en-US" altLang="zh-TW" dirty="0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節能熱水大小水量供應工程</a:t>
            </a:r>
            <a:endParaRPr lang="en-US" altLang="zh-TW" dirty="0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整體衛浴ＵＢ、整體衛廁ＵＴ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2A48E75-01FD-4EE4-AF11-87D29F549E0D}"/>
              </a:ext>
            </a:extLst>
          </p:cNvPr>
          <p:cNvSpPr txBox="1"/>
          <p:nvPr/>
        </p:nvSpPr>
        <p:spPr>
          <a:xfrm>
            <a:off x="7114547" y="2092960"/>
            <a:ext cx="1107996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經銷代理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CEBE0B34-91C5-49E2-8B4D-793975E4A3FD}"/>
              </a:ext>
            </a:extLst>
          </p:cNvPr>
          <p:cNvSpPr txBox="1"/>
          <p:nvPr/>
        </p:nvSpPr>
        <p:spPr>
          <a:xfrm>
            <a:off x="7114547" y="2611120"/>
            <a:ext cx="4397358" cy="29524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美國</a:t>
            </a:r>
            <a:r>
              <a:rPr lang="en-US" altLang="zh-TW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KOHLER</a:t>
            </a:r>
            <a:r>
              <a:rPr lang="zh-TW" altLang="en-US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衛浴</a:t>
            </a:r>
            <a:endParaRPr lang="en-US" altLang="zh-TW" dirty="0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日本</a:t>
            </a:r>
            <a:r>
              <a:rPr lang="en-US" altLang="zh-TW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TOTO</a:t>
            </a:r>
            <a:r>
              <a:rPr lang="zh-TW" altLang="en-US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衛浴</a:t>
            </a:r>
            <a:endParaRPr lang="en-US" altLang="zh-TW" dirty="0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日本</a:t>
            </a:r>
            <a:r>
              <a:rPr lang="en-US" altLang="zh-TW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INEX</a:t>
            </a:r>
            <a:r>
              <a:rPr lang="zh-TW" altLang="en-US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智慧型電腦馬桶</a:t>
            </a:r>
            <a:endParaRPr lang="en-US" altLang="zh-TW" dirty="0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OWNLIFE</a:t>
            </a:r>
            <a:r>
              <a:rPr lang="zh-TW" altLang="en-US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各種材質浴缸</a:t>
            </a:r>
            <a:endParaRPr lang="en-US" altLang="zh-TW" dirty="0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防水浴室櫃、洗衣櫃、鏡櫃</a:t>
            </a:r>
            <a:endParaRPr lang="en-US" altLang="zh-TW" dirty="0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淋浴拉門、浴室五金配件</a:t>
            </a:r>
            <a:endParaRPr lang="en-US" altLang="zh-TW" dirty="0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電熱毛巾架、電動曬衣架、暖風乾燥機</a:t>
            </a:r>
          </a:p>
        </p:txBody>
      </p:sp>
    </p:spTree>
    <p:extLst>
      <p:ext uri="{BB962C8B-B14F-4D97-AF65-F5344CB8AC3E}">
        <p14:creationId xmlns:p14="http://schemas.microsoft.com/office/powerpoint/2010/main" val="15939208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561DB1B0-10BE-4503-A4DA-DFA86AE1B0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03" t="7766" r="4320" b="46374"/>
          <a:stretch/>
        </p:blipFill>
        <p:spPr>
          <a:xfrm>
            <a:off x="788848" y="1537398"/>
            <a:ext cx="5307152" cy="4283946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C5DEB2E9-94C4-4EEC-8C6C-61AB1D00B2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03" t="53627" r="4320" b="6447"/>
          <a:stretch/>
        </p:blipFill>
        <p:spPr>
          <a:xfrm>
            <a:off x="6096000" y="1913472"/>
            <a:ext cx="5940448" cy="376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6543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1A3DE599-437E-4613-ADDE-E849C1814F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24" t="6740" r="8024" b="41831"/>
          <a:stretch/>
        </p:blipFill>
        <p:spPr>
          <a:xfrm>
            <a:off x="2734007" y="540099"/>
            <a:ext cx="6723986" cy="577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9191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9504D448-2B71-4D66-8BEE-52388400A2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2" t="10403" r="2642" b="57216"/>
          <a:stretch/>
        </p:blipFill>
        <p:spPr>
          <a:xfrm>
            <a:off x="1203112" y="1082709"/>
            <a:ext cx="9785776" cy="469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8236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3EFFC8F1-7A0B-4D4E-8CE8-D36FAA0FCF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4" t="42636" r="3464" b="7693"/>
          <a:stretch/>
        </p:blipFill>
        <p:spPr>
          <a:xfrm>
            <a:off x="1887730" y="278841"/>
            <a:ext cx="8416540" cy="630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6641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1A182F22-573C-4966-A826-1A9097903C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94" t="7912" r="6094" b="33919"/>
          <a:stretch/>
        </p:blipFill>
        <p:spPr>
          <a:xfrm>
            <a:off x="2756597" y="326069"/>
            <a:ext cx="6678806" cy="620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7369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1E65D26C-AB5F-45FB-BC39-AD74898907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74" t="66227" r="6094" b="6227"/>
          <a:stretch/>
        </p:blipFill>
        <p:spPr>
          <a:xfrm>
            <a:off x="0" y="713246"/>
            <a:ext cx="6096000" cy="2715753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2F30E473-F375-46A6-9C72-056D2C930F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25" t="10403" r="7925" b="35238"/>
          <a:stretch/>
        </p:blipFill>
        <p:spPr>
          <a:xfrm>
            <a:off x="6113164" y="713246"/>
            <a:ext cx="6078836" cy="550810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89CA2A2A-9EE9-4741-8F39-93C9EBC89E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25" t="64762" r="7925" b="6081"/>
          <a:stretch/>
        </p:blipFill>
        <p:spPr>
          <a:xfrm>
            <a:off x="135197" y="3428999"/>
            <a:ext cx="5849202" cy="284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6543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CCAEE93-8585-46D4-A7EC-F184E317CB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80928" y="1138333"/>
            <a:ext cx="1581952" cy="649502"/>
          </a:xfrm>
        </p:spPr>
        <p:txBody>
          <a:bodyPr rtlCol="0"/>
          <a:lstStyle/>
          <a:p>
            <a:pPr rtl="0"/>
            <a:r>
              <a:rPr lang="zh-TW" altLang="en-US" dirty="0"/>
              <a:t>感謝您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4AFFC60-19C3-4901-93F7-7AAF4C09F8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2715" y="2472128"/>
            <a:ext cx="3522785" cy="2685182"/>
          </a:xfrm>
        </p:spPr>
        <p:txBody>
          <a:bodyPr rtlCol="0">
            <a:normAutofit/>
          </a:bodyPr>
          <a:lstStyle/>
          <a:p>
            <a:pPr rtl="0">
              <a:lnSpc>
                <a:spcPct val="110000"/>
              </a:lnSpc>
            </a:pPr>
            <a:r>
              <a:rPr lang="en-US" altLang="zh-TW" sz="1800" dirty="0"/>
              <a:t>07-5560335</a:t>
            </a:r>
          </a:p>
          <a:p>
            <a:pPr rtl="0">
              <a:lnSpc>
                <a:spcPct val="110000"/>
              </a:lnSpc>
            </a:pPr>
            <a:r>
              <a:rPr lang="zh-TW" altLang="en-US" sz="1800" dirty="0"/>
              <a:t>展場：高雄市左營區新中街</a:t>
            </a:r>
            <a:r>
              <a:rPr lang="en-US" altLang="zh-TW" sz="1800" dirty="0"/>
              <a:t>25</a:t>
            </a:r>
            <a:r>
              <a:rPr lang="zh-TW" altLang="en-US" sz="1800" dirty="0"/>
              <a:t>號</a:t>
            </a:r>
            <a:endParaRPr lang="en-US" altLang="zh-TW" sz="1800" dirty="0"/>
          </a:p>
          <a:p>
            <a:pPr rtl="0">
              <a:lnSpc>
                <a:spcPct val="110000"/>
              </a:lnSpc>
            </a:pPr>
            <a:r>
              <a:rPr lang="zh-TW" altLang="en-US" sz="1800" dirty="0"/>
              <a:t>工廠：</a:t>
            </a:r>
            <a:r>
              <a:rPr lang="en-US" altLang="zh-TW" sz="1800" dirty="0">
                <a:sym typeface="Wingdings" panose="05000000000000000000" pitchFamily="2" charset="2"/>
              </a:rPr>
              <a:t>(</a:t>
            </a:r>
            <a:r>
              <a:rPr lang="zh-TW" altLang="en-US" sz="1800" dirty="0">
                <a:sym typeface="Wingdings" panose="05000000000000000000" pitchFamily="2" charset="2"/>
              </a:rPr>
              <a:t>一</a:t>
            </a:r>
            <a:r>
              <a:rPr lang="en-US" altLang="zh-TW" sz="1800" dirty="0">
                <a:sym typeface="Wingdings" panose="05000000000000000000" pitchFamily="2" charset="2"/>
              </a:rPr>
              <a:t>)</a:t>
            </a:r>
            <a:r>
              <a:rPr lang="zh-TW" altLang="en-US" sz="1800" dirty="0"/>
              <a:t>高雄大社觀音山</a:t>
            </a:r>
            <a:endParaRPr lang="en-US" altLang="zh-TW" sz="1800" dirty="0"/>
          </a:p>
          <a:p>
            <a:pPr rtl="0">
              <a:lnSpc>
                <a:spcPct val="110000"/>
              </a:lnSpc>
            </a:pPr>
            <a:r>
              <a:rPr lang="en-US" altLang="zh-TW" sz="1800" dirty="0"/>
              <a:t>          </a:t>
            </a:r>
            <a:r>
              <a:rPr lang="zh-TW" altLang="en-US" sz="1800" dirty="0"/>
              <a:t> </a:t>
            </a:r>
            <a:r>
              <a:rPr lang="en-US" altLang="zh-TW" sz="1800" dirty="0"/>
              <a:t>(</a:t>
            </a:r>
            <a:r>
              <a:rPr lang="zh-TW" altLang="en-US" sz="1800" dirty="0"/>
              <a:t>二</a:t>
            </a:r>
            <a:r>
              <a:rPr lang="en-US" altLang="zh-TW" sz="1800" dirty="0"/>
              <a:t>)</a:t>
            </a:r>
            <a:r>
              <a:rPr lang="zh-TW" altLang="en-US" sz="1800" dirty="0"/>
              <a:t>佛山順德</a:t>
            </a:r>
            <a:endParaRPr lang="en-US" altLang="zh-TW" sz="1800" dirty="0"/>
          </a:p>
          <a:p>
            <a:pPr rtl="0">
              <a:lnSpc>
                <a:spcPct val="110000"/>
              </a:lnSpc>
            </a:pPr>
            <a:r>
              <a:rPr lang="en-US" altLang="zh-TW" sz="1800" dirty="0"/>
              <a:t>spa.spa101@msa.hinet.net</a:t>
            </a:r>
          </a:p>
          <a:p>
            <a:pPr rtl="0">
              <a:lnSpc>
                <a:spcPct val="110000"/>
              </a:lnSpc>
            </a:pPr>
            <a:r>
              <a:rPr lang="en-US" altLang="zh-TW" sz="1800" dirty="0"/>
              <a:t>www.ownlife.com.tw</a:t>
            </a:r>
          </a:p>
          <a:p>
            <a:pPr rtl="0">
              <a:lnSpc>
                <a:spcPct val="110000"/>
              </a:lnSpc>
            </a:pPr>
            <a:endParaRPr lang="zh-TW" altLang="en-US" sz="1800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8139D06-EC14-4FD6-8C44-7AEC809A3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3216" y="1126525"/>
            <a:ext cx="3522785" cy="3522785"/>
          </a:xfrm>
          <a:prstGeom prst="rect">
            <a:avLst/>
          </a:prstGeom>
        </p:spPr>
      </p:pic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7EB9D59B-BE42-43B4-AA33-C8A60B3EC952}"/>
              </a:ext>
            </a:extLst>
          </p:cNvPr>
          <p:cNvSpPr txBox="1">
            <a:spLocks/>
          </p:cNvSpPr>
          <p:nvPr/>
        </p:nvSpPr>
        <p:spPr>
          <a:xfrm>
            <a:off x="7775615" y="5378213"/>
            <a:ext cx="3237984" cy="502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 spc="50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800" b="1" dirty="0"/>
              <a:t>歡迎掃</a:t>
            </a:r>
            <a:r>
              <a:rPr lang="en-US" altLang="zh-TW" sz="1800" b="1" dirty="0" err="1"/>
              <a:t>QRcode</a:t>
            </a:r>
            <a:r>
              <a:rPr lang="zh-TW" altLang="en-US" sz="1800" b="1" dirty="0"/>
              <a:t>加入官方帳號</a:t>
            </a:r>
          </a:p>
        </p:txBody>
      </p:sp>
      <p:sp>
        <p:nvSpPr>
          <p:cNvPr id="9" name="箭號: 向下 8">
            <a:extLst>
              <a:ext uri="{FF2B5EF4-FFF2-40B4-BE49-F238E27FC236}">
                <a16:creationId xmlns:a16="http://schemas.microsoft.com/office/drawing/2014/main" id="{145EA511-F451-4F12-8E66-14F9E43B3DC4}"/>
              </a:ext>
            </a:extLst>
          </p:cNvPr>
          <p:cNvSpPr/>
          <p:nvPr/>
        </p:nvSpPr>
        <p:spPr>
          <a:xfrm rot="10800000">
            <a:off x="9210806" y="4906136"/>
            <a:ext cx="367603" cy="3503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6493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橢圓 6">
            <a:extLst>
              <a:ext uri="{FF2B5EF4-FFF2-40B4-BE49-F238E27FC236}">
                <a16:creationId xmlns:a16="http://schemas.microsoft.com/office/drawing/2014/main" id="{3855560C-D49D-4C06-9A50-690C377FFF09}"/>
              </a:ext>
            </a:extLst>
          </p:cNvPr>
          <p:cNvSpPr/>
          <p:nvPr/>
        </p:nvSpPr>
        <p:spPr>
          <a:xfrm>
            <a:off x="5677838" y="2338485"/>
            <a:ext cx="2181030" cy="2181030"/>
          </a:xfrm>
          <a:prstGeom prst="ellipse">
            <a:avLst/>
          </a:prstGeom>
          <a:solidFill>
            <a:schemeClr val="accent2">
              <a:alpha val="50000"/>
            </a:schemeClr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0957A7CE-21E0-40FD-8A71-46AD6F2DDF3C}"/>
              </a:ext>
            </a:extLst>
          </p:cNvPr>
          <p:cNvSpPr/>
          <p:nvPr/>
        </p:nvSpPr>
        <p:spPr>
          <a:xfrm>
            <a:off x="5891677" y="356369"/>
            <a:ext cx="1753352" cy="1753352"/>
          </a:xfrm>
          <a:prstGeom prst="ellipse">
            <a:avLst/>
          </a:prstGeom>
          <a:solidFill>
            <a:srgbClr val="E0B098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414AB8F8-F909-4364-A742-A7251C3E82C4}"/>
              </a:ext>
            </a:extLst>
          </p:cNvPr>
          <p:cNvSpPr/>
          <p:nvPr/>
        </p:nvSpPr>
        <p:spPr>
          <a:xfrm>
            <a:off x="8485455" y="2552324"/>
            <a:ext cx="1753352" cy="1753352"/>
          </a:xfrm>
          <a:prstGeom prst="ellipse">
            <a:avLst/>
          </a:prstGeom>
          <a:solidFill>
            <a:srgbClr val="D5B4AB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>
            <a:extLst>
              <a:ext uri="{FF2B5EF4-FFF2-40B4-BE49-F238E27FC236}">
                <a16:creationId xmlns:a16="http://schemas.microsoft.com/office/drawing/2014/main" id="{C670E59C-D0C3-4C0C-A60C-370A69C8D565}"/>
              </a:ext>
            </a:extLst>
          </p:cNvPr>
          <p:cNvSpPr/>
          <p:nvPr/>
        </p:nvSpPr>
        <p:spPr>
          <a:xfrm>
            <a:off x="5891677" y="4674844"/>
            <a:ext cx="1753352" cy="1753352"/>
          </a:xfrm>
          <a:prstGeom prst="ellipse">
            <a:avLst/>
          </a:prstGeom>
          <a:solidFill>
            <a:srgbClr val="CEBBB5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>
            <a:extLst>
              <a:ext uri="{FF2B5EF4-FFF2-40B4-BE49-F238E27FC236}">
                <a16:creationId xmlns:a16="http://schemas.microsoft.com/office/drawing/2014/main" id="{CFD21D16-4FFA-481F-B94D-BE8907ECBFD0}"/>
              </a:ext>
            </a:extLst>
          </p:cNvPr>
          <p:cNvSpPr/>
          <p:nvPr/>
        </p:nvSpPr>
        <p:spPr>
          <a:xfrm>
            <a:off x="3151382" y="2552324"/>
            <a:ext cx="1753352" cy="1753352"/>
          </a:xfrm>
          <a:prstGeom prst="ellipse">
            <a:avLst/>
          </a:prstGeom>
          <a:solidFill>
            <a:srgbClr val="C7C6C2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D72457A0-F394-48E4-A2EA-F055BF9B0EAF}"/>
              </a:ext>
            </a:extLst>
          </p:cNvPr>
          <p:cNvSpPr txBox="1"/>
          <p:nvPr/>
        </p:nvSpPr>
        <p:spPr>
          <a:xfrm>
            <a:off x="5244352" y="429804"/>
            <a:ext cx="304800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zh-TW" altLang="en-US" sz="2000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透天、別墅、私人招待所、老屋整建裝修、自地自建、大樓、豪宅裝修</a:t>
            </a:r>
            <a:endParaRPr lang="zh-TW" altLang="en-US" sz="200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318D0F0-218A-4C39-8296-E1FE4E01A65D}"/>
              </a:ext>
            </a:extLst>
          </p:cNvPr>
          <p:cNvSpPr txBox="1"/>
          <p:nvPr/>
        </p:nvSpPr>
        <p:spPr>
          <a:xfrm>
            <a:off x="5745158" y="2828835"/>
            <a:ext cx="20463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zh-TW" altLang="en-US" sz="3600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客戶來源</a:t>
            </a:r>
            <a:endParaRPr lang="en-US" altLang="zh-TW" sz="3600" b="1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lvl="0" algn="ctr"/>
            <a:r>
              <a:rPr lang="zh-TW" altLang="en-US" sz="3600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占比</a:t>
            </a:r>
            <a:r>
              <a:rPr lang="en-US" altLang="zh-TW" sz="3600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%</a:t>
            </a:r>
            <a:endParaRPr lang="zh-TW" altLang="en-US" sz="3600" b="1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A1D6C61F-764B-4FE1-BFBF-493FE20371BD}"/>
              </a:ext>
            </a:extLst>
          </p:cNvPr>
          <p:cNvSpPr txBox="1"/>
          <p:nvPr/>
        </p:nvSpPr>
        <p:spPr>
          <a:xfrm>
            <a:off x="7926188" y="2688406"/>
            <a:ext cx="287188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zh-TW" altLang="en-US" sz="20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健身中心、醫美、俱樂部、商空、美容美坊、長照中心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42D00BC0-B61F-44DD-BD5A-7A763B233499}"/>
              </a:ext>
            </a:extLst>
          </p:cNvPr>
          <p:cNvSpPr txBox="1"/>
          <p:nvPr/>
        </p:nvSpPr>
        <p:spPr>
          <a:xfrm>
            <a:off x="5396752" y="5008564"/>
            <a:ext cx="27431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zh-TW" altLang="en-US" sz="2000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飯店、民宿、汽車旅館、商旅、渡假中心</a:t>
            </a:r>
            <a:endParaRPr lang="zh-TW" altLang="en-US" sz="200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E4171DD3-89E2-4B3F-8E4A-5B59203D8357}"/>
              </a:ext>
            </a:extLst>
          </p:cNvPr>
          <p:cNvSpPr txBox="1"/>
          <p:nvPr/>
        </p:nvSpPr>
        <p:spPr>
          <a:xfrm>
            <a:off x="3004865" y="3144541"/>
            <a:ext cx="20463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zh-TW" altLang="en-US" sz="20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建設公司、建案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B968C34F-9153-4DE8-9F9B-4415CC7107E1}"/>
              </a:ext>
            </a:extLst>
          </p:cNvPr>
          <p:cNvSpPr txBox="1"/>
          <p:nvPr/>
        </p:nvSpPr>
        <p:spPr>
          <a:xfrm>
            <a:off x="6312939" y="1361526"/>
            <a:ext cx="910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b="1" dirty="0">
                <a:solidFill>
                  <a:srgbClr val="FF0000"/>
                </a:solidFill>
              </a:rPr>
              <a:t>50%</a:t>
            </a:r>
            <a:endParaRPr lang="zh-TW" altLang="en-US" sz="3600" b="1" dirty="0">
              <a:solidFill>
                <a:srgbClr val="FF0000"/>
              </a:solidFill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D4C9376A-C010-4325-BD39-EEC767C008FC}"/>
              </a:ext>
            </a:extLst>
          </p:cNvPr>
          <p:cNvSpPr txBox="1"/>
          <p:nvPr/>
        </p:nvSpPr>
        <p:spPr>
          <a:xfrm>
            <a:off x="8906716" y="3544651"/>
            <a:ext cx="910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b="1" dirty="0">
                <a:solidFill>
                  <a:srgbClr val="FF0000"/>
                </a:solidFill>
              </a:rPr>
              <a:t>10%</a:t>
            </a:r>
            <a:endParaRPr lang="zh-TW" altLang="en-US" sz="3600" b="1" dirty="0">
              <a:solidFill>
                <a:srgbClr val="FF0000"/>
              </a:solidFill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B2CE10B6-B7F5-42FB-95F9-47F5469F462E}"/>
              </a:ext>
            </a:extLst>
          </p:cNvPr>
          <p:cNvSpPr txBox="1"/>
          <p:nvPr/>
        </p:nvSpPr>
        <p:spPr>
          <a:xfrm>
            <a:off x="3693671" y="3544651"/>
            <a:ext cx="6687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b="1" dirty="0">
                <a:solidFill>
                  <a:srgbClr val="FF0000"/>
                </a:solidFill>
              </a:rPr>
              <a:t>5%</a:t>
            </a:r>
            <a:endParaRPr lang="zh-TW" altLang="en-US" sz="3600" b="1" dirty="0">
              <a:solidFill>
                <a:srgbClr val="FF0000"/>
              </a:solidFill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0094CD83-114A-473B-B4C3-E33D6C95FA65}"/>
              </a:ext>
            </a:extLst>
          </p:cNvPr>
          <p:cNvSpPr txBox="1"/>
          <p:nvPr/>
        </p:nvSpPr>
        <p:spPr>
          <a:xfrm>
            <a:off x="6312939" y="5643665"/>
            <a:ext cx="910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b="1" dirty="0">
                <a:solidFill>
                  <a:srgbClr val="FF0000"/>
                </a:solidFill>
              </a:rPr>
              <a:t>35%</a:t>
            </a:r>
            <a:endParaRPr lang="zh-TW" alt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728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>
            <a:extLst>
              <a:ext uri="{FF2B5EF4-FFF2-40B4-BE49-F238E27FC236}">
                <a16:creationId xmlns:a16="http://schemas.microsoft.com/office/drawing/2014/main" id="{7605E8B4-AA93-4606-AF7F-A2806329F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156" y="892177"/>
            <a:ext cx="8421688" cy="658831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sz="3600" b="1" dirty="0"/>
              <a:t>業績表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D7281C8F-D714-43BC-BFD1-EB6BD5AD059D}"/>
              </a:ext>
            </a:extLst>
          </p:cNvPr>
          <p:cNvSpPr txBox="1"/>
          <p:nvPr/>
        </p:nvSpPr>
        <p:spPr>
          <a:xfrm>
            <a:off x="1620938" y="1551008"/>
            <a:ext cx="8950124" cy="4198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成翊建設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(</a:t>
            </a: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高雄仁武新祥街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)  /  </a:t>
            </a: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春日成建設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(</a:t>
            </a: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太麻里旅館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)  /  </a:t>
            </a: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岳鴻建設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(</a:t>
            </a: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草屯別墅案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中陽建設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(</a:t>
            </a: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竹北高鐵大樓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)  /  </a:t>
            </a: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容誠開發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(</a:t>
            </a: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重慶街別墅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)  /  </a:t>
            </a: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青天建設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(</a:t>
            </a: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台南西湖街別墅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欣田建設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(</a:t>
            </a: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台南新營別墅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)  /  </a:t>
            </a: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九硯建設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(</a:t>
            </a: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台南東光路別墅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)  /  </a:t>
            </a: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旭堡建設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(</a:t>
            </a: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本松街別墅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誠甲建設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(</a:t>
            </a: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楠梓區別墅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)  /  </a:t>
            </a: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甲六園建設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(</a:t>
            </a: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慈勇一街別墅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)  /  </a:t>
            </a: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富立建設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(</a:t>
            </a: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台南和築案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南源建設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(</a:t>
            </a: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台南館前街別墅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)  /  </a:t>
            </a: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友眾建設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(</a:t>
            </a: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福山案別墅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)  /  </a:t>
            </a: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上揚建設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(</a:t>
            </a: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楠梓案別墅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信美建設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(</a:t>
            </a: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湖美一街別墅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)  /  </a:t>
            </a: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輔仁建設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(</a:t>
            </a: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福安案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)  /  </a:t>
            </a: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大盛建設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(</a:t>
            </a: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自強案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)  /  </a:t>
            </a: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震營建設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(</a:t>
            </a: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武強案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寶立建設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(</a:t>
            </a: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和盛街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)  /  </a:t>
            </a: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新松建設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(</a:t>
            </a: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赤勇案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)  /  </a:t>
            </a: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桔昌建設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(</a:t>
            </a: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郭董自宅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)  /  </a:t>
            </a: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山禾建設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(</a:t>
            </a: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瑞豐案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鳴泰建設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(</a:t>
            </a: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新興街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)  /  </a:t>
            </a: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民詮建設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(</a:t>
            </a: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文前三街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)  /  </a:t>
            </a: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宇泰營造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(</a:t>
            </a: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仁慈案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)  /  </a:t>
            </a: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國鎮建設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(</a:t>
            </a: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神農案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豐譽營造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(</a:t>
            </a: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澄清湖別墅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)  /  </a:t>
            </a: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蓋亞營造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(</a:t>
            </a: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新竹別墅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)  /  </a:t>
            </a: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大瑀營造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(</a:t>
            </a: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台中大里案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巨然營造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(</a:t>
            </a: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嘉義湖仔內案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) / </a:t>
            </a: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博笙營造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(</a:t>
            </a: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台南安南別墅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)  /  </a:t>
            </a: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三嘉營造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(</a:t>
            </a: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美濃會所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) </a:t>
            </a:r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93390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字版面配置區 7">
            <a:extLst>
              <a:ext uri="{FF2B5EF4-FFF2-40B4-BE49-F238E27FC236}">
                <a16:creationId xmlns:a16="http://schemas.microsoft.com/office/drawing/2014/main" id="{ED325513-0F75-4185-8EF6-5A35358B2452}"/>
              </a:ext>
            </a:extLst>
          </p:cNvPr>
          <p:cNvSpPr txBox="1">
            <a:spLocks/>
          </p:cNvSpPr>
          <p:nvPr/>
        </p:nvSpPr>
        <p:spPr>
          <a:xfrm>
            <a:off x="1562303" y="4664618"/>
            <a:ext cx="4417156" cy="36512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spc="150" baseline="0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800" noProof="1"/>
              <a:t>第一核心產品：獨立浴缸</a:t>
            </a:r>
          </a:p>
        </p:txBody>
      </p:sp>
      <p:sp>
        <p:nvSpPr>
          <p:cNvPr id="19" name="文字版面配置區 8">
            <a:extLst>
              <a:ext uri="{FF2B5EF4-FFF2-40B4-BE49-F238E27FC236}">
                <a16:creationId xmlns:a16="http://schemas.microsoft.com/office/drawing/2014/main" id="{4C07F9D1-C18A-410B-ABA5-BAEE75FC4E38}"/>
              </a:ext>
            </a:extLst>
          </p:cNvPr>
          <p:cNvSpPr txBox="1">
            <a:spLocks/>
          </p:cNvSpPr>
          <p:nvPr/>
        </p:nvSpPr>
        <p:spPr>
          <a:xfrm>
            <a:off x="1562303" y="5334000"/>
            <a:ext cx="2588356" cy="714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3200" b="1" noProof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A. </a:t>
            </a:r>
            <a:r>
              <a:rPr lang="zh-TW" altLang="en-US" sz="3200" b="1" noProof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微晶浴缸</a:t>
            </a: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AFFF8E80-C9A4-4518-883B-C3A9C6C8E1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2502" y="251012"/>
            <a:ext cx="4531230" cy="635597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標題 1">
            <a:extLst>
              <a:ext uri="{FF2B5EF4-FFF2-40B4-BE49-F238E27FC236}">
                <a16:creationId xmlns:a16="http://schemas.microsoft.com/office/drawing/2014/main" id="{C32BBA32-D280-407C-808E-E1E1A9EAA155}"/>
              </a:ext>
            </a:extLst>
          </p:cNvPr>
          <p:cNvSpPr txBox="1">
            <a:spLocks/>
          </p:cNvSpPr>
          <p:nvPr/>
        </p:nvSpPr>
        <p:spPr>
          <a:xfrm>
            <a:off x="1419888" y="3988109"/>
            <a:ext cx="5617406" cy="5579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</a:lstStyle>
          <a:p>
            <a:r>
              <a:rPr lang="zh-TW" altLang="en-US" sz="3600" b="1" dirty="0"/>
              <a:t>建設公司建案四核心產品</a:t>
            </a:r>
          </a:p>
        </p:txBody>
      </p:sp>
    </p:spTree>
    <p:extLst>
      <p:ext uri="{BB962C8B-B14F-4D97-AF65-F5344CB8AC3E}">
        <p14:creationId xmlns:p14="http://schemas.microsoft.com/office/powerpoint/2010/main" val="1844941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圖片 26">
            <a:extLst>
              <a:ext uri="{FF2B5EF4-FFF2-40B4-BE49-F238E27FC236}">
                <a16:creationId xmlns:a16="http://schemas.microsoft.com/office/drawing/2014/main" id="{0A09E76A-8735-422A-9BC9-96E94033A9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6" y="1579780"/>
            <a:ext cx="5923345" cy="3953591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762EDF92-E5F9-42A1-951D-D91001CC7E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1847" y="1579780"/>
            <a:ext cx="5930153" cy="395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0922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41AB503E-53E5-46C3-9F8E-944DCF8BDF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49251"/>
            <a:ext cx="6095999" cy="429846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C537401-EFFA-4EDE-9A46-9249E9B83C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0553" y="1349252"/>
            <a:ext cx="5731447" cy="428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345707"/>
      </p:ext>
    </p:extLst>
  </p:cSld>
  <p:clrMapOvr>
    <a:masterClrMapping/>
  </p:clrMapOvr>
</p:sld>
</file>

<file path=ppt/theme/theme1.xml><?xml version="1.0" encoding="utf-8"?>
<a:theme xmlns:a="http://schemas.openxmlformats.org/drawingml/2006/main" name="單線">
  <a:themeElements>
    <a:clrScheme name="Custom 14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9E6DF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56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3328869_TF22318419_Win32" id="{484791FE-B89A-4873-A14B-ACF71875DAAB}" vid="{F8EC1E10-9DF0-490B-83D2-9448824E2826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5BA3906-9696-4247-AC0D-DD5C26B2A70A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2D446390-8521-40A2-A462-EA068123BED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1E84A1C-2814-43A7-9448-348326113A4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極簡風銷售宣傳</Template>
  <TotalTime>421</TotalTime>
  <Words>760</Words>
  <Application>Microsoft Office PowerPoint</Application>
  <PresentationFormat>寬螢幕</PresentationFormat>
  <Paragraphs>91</Paragraphs>
  <Slides>46</Slides>
  <Notes>5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46</vt:i4>
      </vt:variant>
    </vt:vector>
  </HeadingPairs>
  <TitlesOfParts>
    <vt:vector size="50" baseType="lpstr">
      <vt:lpstr>Microsoft JhengHei UI</vt:lpstr>
      <vt:lpstr>Arial</vt:lpstr>
      <vt:lpstr>Tenorite</vt:lpstr>
      <vt:lpstr>單線</vt:lpstr>
      <vt:lpstr>PowerPoint 簡報</vt:lpstr>
      <vt:lpstr>PowerPoint 簡報</vt:lpstr>
      <vt:lpstr>公司沿革</vt:lpstr>
      <vt:lpstr>營業項目</vt:lpstr>
      <vt:lpstr>PowerPoint 簡報</vt:lpstr>
      <vt:lpstr>業績表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防震防漏預鑄式底模浴缸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感謝您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翁來水之藝國際實業有限公司</dc:title>
  <dc:creator>me</dc:creator>
  <cp:lastModifiedBy>me</cp:lastModifiedBy>
  <cp:revision>41</cp:revision>
  <dcterms:created xsi:type="dcterms:W3CDTF">2023-09-06T08:28:08Z</dcterms:created>
  <dcterms:modified xsi:type="dcterms:W3CDTF">2023-09-11T08:00:44Z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